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6"/>
  </p:notesMasterIdLst>
  <p:sldIdLst>
    <p:sldId id="278" r:id="rId2"/>
    <p:sldId id="279" r:id="rId3"/>
    <p:sldId id="296" r:id="rId4"/>
    <p:sldId id="256" r:id="rId5"/>
    <p:sldId id="265" r:id="rId6"/>
    <p:sldId id="371" r:id="rId7"/>
    <p:sldId id="275" r:id="rId8"/>
    <p:sldId id="372" r:id="rId9"/>
    <p:sldId id="271" r:id="rId10"/>
    <p:sldId id="373" r:id="rId11"/>
    <p:sldId id="280" r:id="rId12"/>
    <p:sldId id="272" r:id="rId13"/>
    <p:sldId id="281" r:id="rId14"/>
    <p:sldId id="282" r:id="rId15"/>
    <p:sldId id="283" r:id="rId16"/>
    <p:sldId id="284" r:id="rId17"/>
    <p:sldId id="374" r:id="rId18"/>
    <p:sldId id="302" r:id="rId19"/>
    <p:sldId id="352" r:id="rId20"/>
    <p:sldId id="361" r:id="rId21"/>
    <p:sldId id="363" r:id="rId22"/>
    <p:sldId id="381" r:id="rId23"/>
    <p:sldId id="362" r:id="rId24"/>
    <p:sldId id="375" r:id="rId25"/>
    <p:sldId id="376" r:id="rId26"/>
    <p:sldId id="378" r:id="rId27"/>
    <p:sldId id="367" r:id="rId28"/>
    <p:sldId id="368" r:id="rId29"/>
    <p:sldId id="369" r:id="rId30"/>
    <p:sldId id="370" r:id="rId31"/>
    <p:sldId id="379" r:id="rId32"/>
    <p:sldId id="380" r:id="rId33"/>
    <p:sldId id="301" r:id="rId34"/>
    <p:sldId id="355" r:id="rId35"/>
    <p:sldId id="357" r:id="rId36"/>
    <p:sldId id="358" r:id="rId37"/>
    <p:sldId id="356" r:id="rId38"/>
    <p:sldId id="334" r:id="rId39"/>
    <p:sldId id="276" r:id="rId40"/>
    <p:sldId id="277" r:id="rId41"/>
    <p:sldId id="330" r:id="rId42"/>
    <p:sldId id="331" r:id="rId43"/>
    <p:sldId id="354" r:id="rId44"/>
    <p:sldId id="31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7" autoAdjust="0"/>
    <p:restoredTop sz="96349" autoAdjust="0"/>
  </p:normalViewPr>
  <p:slideViewPr>
    <p:cSldViewPr snapToGrid="0">
      <p:cViewPr varScale="1">
        <p:scale>
          <a:sx n="110" d="100"/>
          <a:sy n="110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GBAR</a:t>
            </a:r>
            <a:r>
              <a:rPr lang="en-US" baseline="0" dirty="0"/>
              <a:t> Monthly Indicators: Broome, Chenango &amp; Tioga in NYS; Bradford &amp; Susquehanna in PA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1-year Change in Closed 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mmm\-yy</c:formatCode>
                <c:ptCount val="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21.6</c:v>
                </c:pt>
                <c:pt idx="1">
                  <c:v>12.4</c:v>
                </c:pt>
                <c:pt idx="2">
                  <c:v>-24.1</c:v>
                </c:pt>
                <c:pt idx="3">
                  <c:v>-10.3</c:v>
                </c:pt>
                <c:pt idx="4">
                  <c:v>-35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4E-458D-8B97-38EB57288F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1-year Change in Median Sales Price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mmm\-yy</c:formatCode>
                <c:ptCount val="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13.9</c:v>
                </c:pt>
                <c:pt idx="1">
                  <c:v>-6.7</c:v>
                </c:pt>
                <c:pt idx="2">
                  <c:v>17.3</c:v>
                </c:pt>
                <c:pt idx="3">
                  <c:v>4.3</c:v>
                </c:pt>
                <c:pt idx="4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4E-458D-8B97-38EB57288F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1-year Change in Homes for Sale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mmm\-yy</c:formatCode>
                <c:ptCount val="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-9.8000000000000007</c:v>
                </c:pt>
                <c:pt idx="1">
                  <c:v>-17.100000000000001</c:v>
                </c:pt>
                <c:pt idx="2">
                  <c:v>-21.2</c:v>
                </c:pt>
                <c:pt idx="3">
                  <c:v>-35.5</c:v>
                </c:pt>
                <c:pt idx="4">
                  <c:v>-39.5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4E-458D-8B97-38EB57288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2093823"/>
        <c:axId val="638886159"/>
      </c:barChart>
      <c:dateAx>
        <c:axId val="63209382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886159"/>
        <c:crosses val="autoZero"/>
        <c:auto val="1"/>
        <c:lblOffset val="100"/>
        <c:baseTimeUnit val="months"/>
      </c:dateAx>
      <c:valAx>
        <c:axId val="638886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093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875739283973757E-2"/>
                  <c:y val="4.8339769616101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8B-4519-8BE1-A80141EA520B}"/>
                </c:ext>
              </c:extLst>
            </c:dLbl>
            <c:dLbl>
              <c:idx val="1"/>
              <c:layout>
                <c:manualLayout>
                  <c:x val="-4.2875739283973785E-2"/>
                  <c:y val="3.0347299535666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8B-4519-8BE1-A80141EA5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0.38500000000000001</c:v>
                </c:pt>
                <c:pt idx="1">
                  <c:v>0.44400000000000001</c:v>
                </c:pt>
                <c:pt idx="2">
                  <c:v>0.56200000000000006</c:v>
                </c:pt>
                <c:pt idx="3">
                  <c:v>0.58699999999999997</c:v>
                </c:pt>
                <c:pt idx="4">
                  <c:v>0.629</c:v>
                </c:pt>
                <c:pt idx="5">
                  <c:v>0.59399999999999997</c:v>
                </c:pt>
                <c:pt idx="6">
                  <c:v>0.69599999999999995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8B-4519-8BE1-A80141EA52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083248146159234E-2"/>
                  <c:y val="-5.697615525471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8B-4519-8BE1-A80141EA520B}"/>
                </c:ext>
              </c:extLst>
            </c:dLbl>
            <c:dLbl>
              <c:idx val="1"/>
              <c:layout>
                <c:manualLayout>
                  <c:x val="-5.5488879792798311E-2"/>
                  <c:y val="-5.0978665227898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8B-4519-8BE1-A80141EA520B}"/>
                </c:ext>
              </c:extLst>
            </c:dLbl>
            <c:dLbl>
              <c:idx val="2"/>
              <c:layout>
                <c:manualLayout>
                  <c:x val="-5.3114942031339894E-2"/>
                  <c:y val="4.4981175201087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8B-4519-8BE1-A80141EA520B}"/>
                </c:ext>
              </c:extLst>
            </c:dLbl>
            <c:dLbl>
              <c:idx val="3"/>
              <c:layout>
                <c:manualLayout>
                  <c:x val="-5.5488879792798443E-2"/>
                  <c:y val="2.99874501340580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8B-4519-8BE1-A80141EA520B}"/>
                </c:ext>
              </c:extLst>
            </c:dLbl>
            <c:dLbl>
              <c:idx val="4"/>
              <c:layout>
                <c:manualLayout>
                  <c:x val="-4.2875739283973723E-2"/>
                  <c:y val="4.7979920214492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A7-4046-BC14-0CA426BF2935}"/>
                </c:ext>
              </c:extLst>
            </c:dLbl>
            <c:dLbl>
              <c:idx val="5"/>
              <c:layout>
                <c:manualLayout>
                  <c:x val="-4.2875739283973723E-2"/>
                  <c:y val="4.7979920214492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C3-4465-9821-F96A6E3ECDA7}"/>
                </c:ext>
              </c:extLst>
            </c:dLbl>
            <c:dLbl>
              <c:idx val="6"/>
              <c:layout>
                <c:manualLayout>
                  <c:x val="-4.5878347749533394E-2"/>
                  <c:y val="3.5984940160869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C3-4465-9821-F96A6E3ECD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0.39100000000000001</c:v>
                </c:pt>
                <c:pt idx="1">
                  <c:v>0.45300000000000001</c:v>
                </c:pt>
                <c:pt idx="2" formatCode="0%">
                  <c:v>0.45</c:v>
                </c:pt>
                <c:pt idx="3">
                  <c:v>0.245</c:v>
                </c:pt>
                <c:pt idx="4">
                  <c:v>0.28899999999999998</c:v>
                </c:pt>
                <c:pt idx="5">
                  <c:v>0.379</c:v>
                </c:pt>
                <c:pt idx="6">
                  <c:v>0.373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8B-4519-8BE1-A80141EA52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0871960"/>
        <c:axId val="280873920"/>
      </c:lineChart>
      <c:catAx>
        <c:axId val="28087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873920"/>
        <c:crosses val="autoZero"/>
        <c:auto val="1"/>
        <c:lblAlgn val="ctr"/>
        <c:lblOffset val="100"/>
        <c:noMultiLvlLbl val="0"/>
      </c:catAx>
      <c:valAx>
        <c:axId val="28087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87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92479343264296E-2"/>
          <c:y val="2.7386809338901984E-2"/>
          <c:w val="0.92392557564875177"/>
          <c:h val="0.756531080429928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Show Attendees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m/d/yyyy</c:formatCode>
                <c:ptCount val="30"/>
                <c:pt idx="0">
                  <c:v>43901</c:v>
                </c:pt>
                <c:pt idx="1">
                  <c:v>43902</c:v>
                </c:pt>
                <c:pt idx="2">
                  <c:v>43903</c:v>
                </c:pt>
                <c:pt idx="3">
                  <c:v>43906</c:v>
                </c:pt>
                <c:pt idx="4">
                  <c:v>43910</c:v>
                </c:pt>
                <c:pt idx="5">
                  <c:v>43917</c:v>
                </c:pt>
                <c:pt idx="6">
                  <c:v>43923</c:v>
                </c:pt>
                <c:pt idx="7">
                  <c:v>43928</c:v>
                </c:pt>
                <c:pt idx="8">
                  <c:v>43930</c:v>
                </c:pt>
                <c:pt idx="9">
                  <c:v>43931</c:v>
                </c:pt>
                <c:pt idx="10">
                  <c:v>43934</c:v>
                </c:pt>
                <c:pt idx="11">
                  <c:v>43936</c:v>
                </c:pt>
                <c:pt idx="12">
                  <c:v>43937</c:v>
                </c:pt>
                <c:pt idx="13">
                  <c:v>43942</c:v>
                </c:pt>
                <c:pt idx="14">
                  <c:v>43945</c:v>
                </c:pt>
                <c:pt idx="15">
                  <c:v>43950</c:v>
                </c:pt>
                <c:pt idx="16">
                  <c:v>43951</c:v>
                </c:pt>
                <c:pt idx="17">
                  <c:v>43955</c:v>
                </c:pt>
                <c:pt idx="18">
                  <c:v>43962</c:v>
                </c:pt>
                <c:pt idx="19">
                  <c:v>43977</c:v>
                </c:pt>
                <c:pt idx="20">
                  <c:v>43978</c:v>
                </c:pt>
                <c:pt idx="21">
                  <c:v>43985</c:v>
                </c:pt>
                <c:pt idx="22">
                  <c:v>43992</c:v>
                </c:pt>
                <c:pt idx="23">
                  <c:v>44000</c:v>
                </c:pt>
                <c:pt idx="24">
                  <c:v>44001</c:v>
                </c:pt>
                <c:pt idx="25">
                  <c:v>44008</c:v>
                </c:pt>
                <c:pt idx="26">
                  <c:v>44011</c:v>
                </c:pt>
                <c:pt idx="27">
                  <c:v>44013</c:v>
                </c:pt>
                <c:pt idx="28">
                  <c:v>44025</c:v>
                </c:pt>
                <c:pt idx="29">
                  <c:v>44032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2000</c:v>
                </c:pt>
                <c:pt idx="1">
                  <c:v>400</c:v>
                </c:pt>
                <c:pt idx="2">
                  <c:v>250</c:v>
                </c:pt>
                <c:pt idx="3">
                  <c:v>150</c:v>
                </c:pt>
                <c:pt idx="4">
                  <c:v>250</c:v>
                </c:pt>
                <c:pt idx="5">
                  <c:v>2180</c:v>
                </c:pt>
                <c:pt idx="6">
                  <c:v>1500</c:v>
                </c:pt>
                <c:pt idx="7">
                  <c:v>500</c:v>
                </c:pt>
                <c:pt idx="8">
                  <c:v>3000</c:v>
                </c:pt>
                <c:pt idx="9">
                  <c:v>5000</c:v>
                </c:pt>
                <c:pt idx="10">
                  <c:v>600</c:v>
                </c:pt>
                <c:pt idx="11">
                  <c:v>50</c:v>
                </c:pt>
                <c:pt idx="12">
                  <c:v>1000</c:v>
                </c:pt>
                <c:pt idx="13">
                  <c:v>750</c:v>
                </c:pt>
                <c:pt idx="14">
                  <c:v>50</c:v>
                </c:pt>
                <c:pt idx="15">
                  <c:v>3800</c:v>
                </c:pt>
                <c:pt idx="16">
                  <c:v>275</c:v>
                </c:pt>
                <c:pt idx="17">
                  <c:v>1050</c:v>
                </c:pt>
                <c:pt idx="18">
                  <c:v>0</c:v>
                </c:pt>
                <c:pt idx="19">
                  <c:v>125</c:v>
                </c:pt>
                <c:pt idx="20">
                  <c:v>925</c:v>
                </c:pt>
                <c:pt idx="21">
                  <c:v>100</c:v>
                </c:pt>
                <c:pt idx="22">
                  <c:v>50</c:v>
                </c:pt>
                <c:pt idx="23">
                  <c:v>540</c:v>
                </c:pt>
                <c:pt idx="24">
                  <c:v>1750</c:v>
                </c:pt>
                <c:pt idx="25">
                  <c:v>3000</c:v>
                </c:pt>
                <c:pt idx="26">
                  <c:v>450</c:v>
                </c:pt>
                <c:pt idx="27">
                  <c:v>1600</c:v>
                </c:pt>
                <c:pt idx="28">
                  <c:v>140</c:v>
                </c:pt>
                <c:pt idx="29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9F-4490-8058-C0BADE2359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Room Attendees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m/d/yyyy</c:formatCode>
                <c:ptCount val="30"/>
                <c:pt idx="0">
                  <c:v>43901</c:v>
                </c:pt>
                <c:pt idx="1">
                  <c:v>43902</c:v>
                </c:pt>
                <c:pt idx="2">
                  <c:v>43903</c:v>
                </c:pt>
                <c:pt idx="3">
                  <c:v>43906</c:v>
                </c:pt>
                <c:pt idx="4">
                  <c:v>43910</c:v>
                </c:pt>
                <c:pt idx="5">
                  <c:v>43917</c:v>
                </c:pt>
                <c:pt idx="6">
                  <c:v>43923</c:v>
                </c:pt>
                <c:pt idx="7">
                  <c:v>43928</c:v>
                </c:pt>
                <c:pt idx="8">
                  <c:v>43930</c:v>
                </c:pt>
                <c:pt idx="9">
                  <c:v>43931</c:v>
                </c:pt>
                <c:pt idx="10">
                  <c:v>43934</c:v>
                </c:pt>
                <c:pt idx="11">
                  <c:v>43936</c:v>
                </c:pt>
                <c:pt idx="12">
                  <c:v>43937</c:v>
                </c:pt>
                <c:pt idx="13">
                  <c:v>43942</c:v>
                </c:pt>
                <c:pt idx="14">
                  <c:v>43945</c:v>
                </c:pt>
                <c:pt idx="15">
                  <c:v>43950</c:v>
                </c:pt>
                <c:pt idx="16">
                  <c:v>43951</c:v>
                </c:pt>
                <c:pt idx="17">
                  <c:v>43955</c:v>
                </c:pt>
                <c:pt idx="18">
                  <c:v>43962</c:v>
                </c:pt>
                <c:pt idx="19">
                  <c:v>43977</c:v>
                </c:pt>
                <c:pt idx="20">
                  <c:v>43978</c:v>
                </c:pt>
                <c:pt idx="21">
                  <c:v>43985</c:v>
                </c:pt>
                <c:pt idx="22">
                  <c:v>43992</c:v>
                </c:pt>
                <c:pt idx="23">
                  <c:v>44000</c:v>
                </c:pt>
                <c:pt idx="24">
                  <c:v>44001</c:v>
                </c:pt>
                <c:pt idx="25">
                  <c:v>44008</c:v>
                </c:pt>
                <c:pt idx="26">
                  <c:v>44011</c:v>
                </c:pt>
                <c:pt idx="27">
                  <c:v>44013</c:v>
                </c:pt>
                <c:pt idx="28">
                  <c:v>44025</c:v>
                </c:pt>
                <c:pt idx="29">
                  <c:v>44032</c:v>
                </c:pt>
              </c:numCache>
            </c:num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2000</c:v>
                </c:pt>
                <c:pt idx="1">
                  <c:v>400</c:v>
                </c:pt>
                <c:pt idx="2">
                  <c:v>250</c:v>
                </c:pt>
                <c:pt idx="3">
                  <c:v>150</c:v>
                </c:pt>
                <c:pt idx="4">
                  <c:v>250</c:v>
                </c:pt>
                <c:pt idx="5">
                  <c:v>2480</c:v>
                </c:pt>
                <c:pt idx="6">
                  <c:v>1500</c:v>
                </c:pt>
                <c:pt idx="7">
                  <c:v>500</c:v>
                </c:pt>
                <c:pt idx="8">
                  <c:v>1830</c:v>
                </c:pt>
                <c:pt idx="9">
                  <c:v>5000</c:v>
                </c:pt>
                <c:pt idx="10">
                  <c:v>600</c:v>
                </c:pt>
                <c:pt idx="11">
                  <c:v>50</c:v>
                </c:pt>
                <c:pt idx="12">
                  <c:v>1000</c:v>
                </c:pt>
                <c:pt idx="13">
                  <c:v>800</c:v>
                </c:pt>
                <c:pt idx="14">
                  <c:v>50</c:v>
                </c:pt>
                <c:pt idx="15">
                  <c:v>3800</c:v>
                </c:pt>
                <c:pt idx="16">
                  <c:v>275</c:v>
                </c:pt>
                <c:pt idx="17">
                  <c:v>1050</c:v>
                </c:pt>
                <c:pt idx="18">
                  <c:v>1000</c:v>
                </c:pt>
                <c:pt idx="19">
                  <c:v>125</c:v>
                </c:pt>
                <c:pt idx="20">
                  <c:v>925</c:v>
                </c:pt>
                <c:pt idx="21">
                  <c:v>250</c:v>
                </c:pt>
                <c:pt idx="22">
                  <c:v>0</c:v>
                </c:pt>
                <c:pt idx="23">
                  <c:v>510</c:v>
                </c:pt>
                <c:pt idx="24">
                  <c:v>1750</c:v>
                </c:pt>
                <c:pt idx="25">
                  <c:v>3000</c:v>
                </c:pt>
                <c:pt idx="26">
                  <c:v>450</c:v>
                </c:pt>
                <c:pt idx="27">
                  <c:v>1600</c:v>
                </c:pt>
                <c:pt idx="28">
                  <c:v>540</c:v>
                </c:pt>
                <c:pt idx="29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9F-4490-8058-C0BADE235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3396488"/>
        <c:axId val="283398448"/>
      </c:lineChart>
      <c:dateAx>
        <c:axId val="2833964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398448"/>
        <c:crosses val="autoZero"/>
        <c:auto val="1"/>
        <c:lblOffset val="100"/>
        <c:baseTimeUnit val="days"/>
      </c:dateAx>
      <c:valAx>
        <c:axId val="28339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39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DA5D22-338B-4DEE-A272-8B63DBD7A16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34624955-A883-44DF-A224-988AFBD7C7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Stacey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Duncan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Executive Director, The Agency &amp; President &amp; CEO, Greater Binghamton Chamber of Commerce </a:t>
          </a:r>
        </a:p>
      </dgm:t>
    </dgm:pt>
    <dgm:pt modelId="{189A8316-A72B-4A08-9D91-AA81A0B42235}" type="parTrans" cxnId="{658670CC-B9D7-435D-9C2A-5218B47EFE42}">
      <dgm:prSet/>
      <dgm:spPr/>
      <dgm:t>
        <a:bodyPr/>
        <a:lstStyle/>
        <a:p>
          <a:endParaRPr lang="en-US"/>
        </a:p>
      </dgm:t>
    </dgm:pt>
    <dgm:pt modelId="{897F18BD-1F65-4ACA-9D9D-E4B521695016}" type="sibTrans" cxnId="{658670CC-B9D7-435D-9C2A-5218B47EFE4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7E0038E-06A1-41B0-B70A-A186905CA4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Brendan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O’Bryan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Community Development Specialist, The Agency</a:t>
          </a:r>
        </a:p>
      </dgm:t>
    </dgm:pt>
    <dgm:pt modelId="{B9DD9287-FD12-456B-87A7-ED65D6E18414}" type="parTrans" cxnId="{DFF04819-D736-4EF1-BA82-7E6817025DCA}">
      <dgm:prSet/>
      <dgm:spPr/>
      <dgm:t>
        <a:bodyPr/>
        <a:lstStyle/>
        <a:p>
          <a:endParaRPr lang="en-US"/>
        </a:p>
      </dgm:t>
    </dgm:pt>
    <dgm:pt modelId="{4BD940F9-BA92-4ACB-9267-1CA1AD89A33A}" type="sibTrans" cxnId="{DFF04819-D736-4EF1-BA82-7E6817025DC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FD7D06E-6014-4DD5-B87A-11FD6E0DAD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Amy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Shaw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Chief Operating Officer, Greater Binghamton Chamber of Commerce</a:t>
          </a:r>
        </a:p>
      </dgm:t>
    </dgm:pt>
    <dgm:pt modelId="{434E5293-ED47-4128-BD4B-251E461B07A2}" type="parTrans" cxnId="{A7A095CF-C730-4712-A1B9-53BB03616D99}">
      <dgm:prSet/>
      <dgm:spPr/>
      <dgm:t>
        <a:bodyPr/>
        <a:lstStyle/>
        <a:p>
          <a:endParaRPr lang="en-US"/>
        </a:p>
      </dgm:t>
    </dgm:pt>
    <dgm:pt modelId="{001FBC32-0C18-49B1-9E02-DDEFB27DD267}" type="sibTrans" cxnId="{A7A095CF-C730-4712-A1B9-53BB03616D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671B1CB-DA7B-41E7-B567-5161A933E7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Judi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Hess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Director, Visit Binghamton, Senior VP for Tourism Greater Binghamton Chamber of Commerce</a:t>
          </a:r>
        </a:p>
      </dgm:t>
    </dgm:pt>
    <dgm:pt modelId="{E87DD0D4-60D6-4B25-8636-7E215F3F1633}" type="parTrans" cxnId="{4B23BE63-7DEC-41D8-AC14-8792A316FD1F}">
      <dgm:prSet/>
      <dgm:spPr/>
      <dgm:t>
        <a:bodyPr/>
        <a:lstStyle/>
        <a:p>
          <a:endParaRPr lang="en-US"/>
        </a:p>
      </dgm:t>
    </dgm:pt>
    <dgm:pt modelId="{C06267B4-577A-4702-A6AC-96E212C979A7}" type="sibTrans" cxnId="{4B23BE63-7DEC-41D8-AC14-8792A316FD1F}">
      <dgm:prSet/>
      <dgm:spPr/>
      <dgm:t>
        <a:bodyPr/>
        <a:lstStyle/>
        <a:p>
          <a:endParaRPr lang="en-US"/>
        </a:p>
      </dgm:t>
    </dgm:pt>
    <dgm:pt modelId="{7BE73CFF-E2AC-4A24-B254-918AB674EE92}" type="pres">
      <dgm:prSet presAssocID="{9FDA5D22-338B-4DEE-A272-8B63DBD7A161}" presName="root" presStyleCnt="0">
        <dgm:presLayoutVars>
          <dgm:dir/>
          <dgm:resizeHandles val="exact"/>
        </dgm:presLayoutVars>
      </dgm:prSet>
      <dgm:spPr/>
    </dgm:pt>
    <dgm:pt modelId="{FA5008B5-C349-411A-9EBD-8A7445FC0C73}" type="pres">
      <dgm:prSet presAssocID="{9FDA5D22-338B-4DEE-A272-8B63DBD7A161}" presName="container" presStyleCnt="0">
        <dgm:presLayoutVars>
          <dgm:dir/>
          <dgm:resizeHandles val="exact"/>
        </dgm:presLayoutVars>
      </dgm:prSet>
      <dgm:spPr/>
    </dgm:pt>
    <dgm:pt modelId="{F65F5E8B-1B6E-423C-8F06-65DE7C0B34F5}" type="pres">
      <dgm:prSet presAssocID="{34624955-A883-44DF-A224-988AFBD7C7EF}" presName="compNode" presStyleCnt="0"/>
      <dgm:spPr/>
    </dgm:pt>
    <dgm:pt modelId="{C7341AE4-D66B-4840-89E9-A4D7C8C752C6}" type="pres">
      <dgm:prSet presAssocID="{34624955-A883-44DF-A224-988AFBD7C7EF}" presName="iconBgRect" presStyleLbl="bgShp" presStyleIdx="0" presStyleCnt="4"/>
      <dgm:spPr/>
    </dgm:pt>
    <dgm:pt modelId="{62D432E4-14C6-43F0-87C0-D508F3EA9566}" type="pres">
      <dgm:prSet presAssocID="{34624955-A883-44DF-A224-988AFBD7C7E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0939AD71-20E1-4BB4-B271-FDFF2D577B9D}" type="pres">
      <dgm:prSet presAssocID="{34624955-A883-44DF-A224-988AFBD7C7EF}" presName="spaceRect" presStyleCnt="0"/>
      <dgm:spPr/>
    </dgm:pt>
    <dgm:pt modelId="{1E57026C-EB81-40E4-86D9-A73C60DEFCD6}" type="pres">
      <dgm:prSet presAssocID="{34624955-A883-44DF-A224-988AFBD7C7EF}" presName="textRect" presStyleLbl="revTx" presStyleIdx="0" presStyleCnt="4">
        <dgm:presLayoutVars>
          <dgm:chMax val="1"/>
          <dgm:chPref val="1"/>
        </dgm:presLayoutVars>
      </dgm:prSet>
      <dgm:spPr/>
    </dgm:pt>
    <dgm:pt modelId="{4B07096D-FAE9-4BD5-AC7D-0A049EC14807}" type="pres">
      <dgm:prSet presAssocID="{897F18BD-1F65-4ACA-9D9D-E4B521695016}" presName="sibTrans" presStyleLbl="sibTrans2D1" presStyleIdx="0" presStyleCnt="0"/>
      <dgm:spPr/>
    </dgm:pt>
    <dgm:pt modelId="{59021DCA-D9E0-411D-BAD3-50F68442D974}" type="pres">
      <dgm:prSet presAssocID="{D7E0038E-06A1-41B0-B70A-A186905CA4E2}" presName="compNode" presStyleCnt="0"/>
      <dgm:spPr/>
    </dgm:pt>
    <dgm:pt modelId="{F9271D15-52E3-40E8-BC28-B52B968503D0}" type="pres">
      <dgm:prSet presAssocID="{D7E0038E-06A1-41B0-B70A-A186905CA4E2}" presName="iconBgRect" presStyleLbl="bgShp" presStyleIdx="1" presStyleCnt="4" custScaleY="111794"/>
      <dgm:spPr/>
    </dgm:pt>
    <dgm:pt modelId="{D919AB5E-A101-4060-AE5F-0257635A44AA}" type="pres">
      <dgm:prSet presAssocID="{D7E0038E-06A1-41B0-B70A-A186905CA4E2}" presName="iconRect" presStyleLbl="nod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1967D0B-A196-4238-954A-C426C7DE794F}" type="pres">
      <dgm:prSet presAssocID="{D7E0038E-06A1-41B0-B70A-A186905CA4E2}" presName="spaceRect" presStyleCnt="0"/>
      <dgm:spPr/>
    </dgm:pt>
    <dgm:pt modelId="{9FA0CB97-5F44-4780-8720-69318E3DD66C}" type="pres">
      <dgm:prSet presAssocID="{D7E0038E-06A1-41B0-B70A-A186905CA4E2}" presName="textRect" presStyleLbl="revTx" presStyleIdx="1" presStyleCnt="4" custLinFactNeighborX="-2189" custLinFactNeighborY="-8108">
        <dgm:presLayoutVars>
          <dgm:chMax val="1"/>
          <dgm:chPref val="1"/>
        </dgm:presLayoutVars>
      </dgm:prSet>
      <dgm:spPr/>
    </dgm:pt>
    <dgm:pt modelId="{2925530D-A462-413D-8BCA-45EDDBEFBAEF}" type="pres">
      <dgm:prSet presAssocID="{4BD940F9-BA92-4ACB-9267-1CA1AD89A33A}" presName="sibTrans" presStyleLbl="sibTrans2D1" presStyleIdx="0" presStyleCnt="0"/>
      <dgm:spPr/>
    </dgm:pt>
    <dgm:pt modelId="{D3420E93-A1E1-4639-8072-D0694AFD8067}" type="pres">
      <dgm:prSet presAssocID="{4FD7D06E-6014-4DD5-B87A-11FD6E0DAD5D}" presName="compNode" presStyleCnt="0"/>
      <dgm:spPr/>
    </dgm:pt>
    <dgm:pt modelId="{2FCD5864-C6D5-4ACE-9F92-86A2C4B65A1A}" type="pres">
      <dgm:prSet presAssocID="{4FD7D06E-6014-4DD5-B87A-11FD6E0DAD5D}" presName="iconBgRect" presStyleLbl="bgShp" presStyleIdx="2" presStyleCnt="4"/>
      <dgm:spPr/>
    </dgm:pt>
    <dgm:pt modelId="{8F53ECBA-6F24-4492-83AC-E71057F63059}" type="pres">
      <dgm:prSet presAssocID="{4FD7D06E-6014-4DD5-B87A-11FD6E0DAD5D}" presName="iconRect" presStyleLbl="nod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665645A-22EE-4EB1-9DE2-6FA40DCAB748}" type="pres">
      <dgm:prSet presAssocID="{4FD7D06E-6014-4DD5-B87A-11FD6E0DAD5D}" presName="spaceRect" presStyleCnt="0"/>
      <dgm:spPr/>
    </dgm:pt>
    <dgm:pt modelId="{F5F1183F-A73E-40C5-BE47-E1D10C236241}" type="pres">
      <dgm:prSet presAssocID="{4FD7D06E-6014-4DD5-B87A-11FD6E0DAD5D}" presName="textRect" presStyleLbl="revTx" presStyleIdx="2" presStyleCnt="4">
        <dgm:presLayoutVars>
          <dgm:chMax val="1"/>
          <dgm:chPref val="1"/>
        </dgm:presLayoutVars>
      </dgm:prSet>
      <dgm:spPr/>
    </dgm:pt>
    <dgm:pt modelId="{51D3D40D-444A-47AB-9E99-2AFB60DB1506}" type="pres">
      <dgm:prSet presAssocID="{001FBC32-0C18-49B1-9E02-DDEFB27DD267}" presName="sibTrans" presStyleLbl="sibTrans2D1" presStyleIdx="0" presStyleCnt="0"/>
      <dgm:spPr/>
    </dgm:pt>
    <dgm:pt modelId="{77BFE654-77E2-479F-AC87-4B2D3735165C}" type="pres">
      <dgm:prSet presAssocID="{1671B1CB-DA7B-41E7-B567-5161A933E739}" presName="compNode" presStyleCnt="0"/>
      <dgm:spPr/>
    </dgm:pt>
    <dgm:pt modelId="{F1F0B9FC-64B9-49B0-8DAD-7CFF59A49757}" type="pres">
      <dgm:prSet presAssocID="{1671B1CB-DA7B-41E7-B567-5161A933E739}" presName="iconBgRect" presStyleLbl="bgShp" presStyleIdx="3" presStyleCnt="4"/>
      <dgm:spPr/>
    </dgm:pt>
    <dgm:pt modelId="{6FFC1750-D696-4666-838E-FCEE3E417674}" type="pres">
      <dgm:prSet presAssocID="{1671B1CB-DA7B-41E7-B567-5161A933E739}" presName="iconRect" presStyleLbl="nod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E14112B-351F-4980-B899-BED8DEB5452C}" type="pres">
      <dgm:prSet presAssocID="{1671B1CB-DA7B-41E7-B567-5161A933E739}" presName="spaceRect" presStyleCnt="0"/>
      <dgm:spPr/>
    </dgm:pt>
    <dgm:pt modelId="{930F4CF9-9444-4762-8FEB-A0DF1EB60694}" type="pres">
      <dgm:prSet presAssocID="{1671B1CB-DA7B-41E7-B567-5161A933E739}" presName="textRect" presStyleLbl="revTx" presStyleIdx="3" presStyleCnt="4" custScaleY="136972">
        <dgm:presLayoutVars>
          <dgm:chMax val="1"/>
          <dgm:chPref val="1"/>
        </dgm:presLayoutVars>
      </dgm:prSet>
      <dgm:spPr/>
    </dgm:pt>
  </dgm:ptLst>
  <dgm:cxnLst>
    <dgm:cxn modelId="{8BEBA313-905F-4197-82CD-66424B83F7B3}" type="presOf" srcId="{4BD940F9-BA92-4ACB-9267-1CA1AD89A33A}" destId="{2925530D-A462-413D-8BCA-45EDDBEFBAEF}" srcOrd="0" destOrd="0" presId="urn:microsoft.com/office/officeart/2018/2/layout/IconCircleList"/>
    <dgm:cxn modelId="{DFF04819-D736-4EF1-BA82-7E6817025DCA}" srcId="{9FDA5D22-338B-4DEE-A272-8B63DBD7A161}" destId="{D7E0038E-06A1-41B0-B70A-A186905CA4E2}" srcOrd="1" destOrd="0" parTransId="{B9DD9287-FD12-456B-87A7-ED65D6E18414}" sibTransId="{4BD940F9-BA92-4ACB-9267-1CA1AD89A33A}"/>
    <dgm:cxn modelId="{ED283825-66D9-4743-8BCD-405208F36A65}" type="presOf" srcId="{001FBC32-0C18-49B1-9E02-DDEFB27DD267}" destId="{51D3D40D-444A-47AB-9E99-2AFB60DB1506}" srcOrd="0" destOrd="0" presId="urn:microsoft.com/office/officeart/2018/2/layout/IconCircleList"/>
    <dgm:cxn modelId="{5747B62F-C462-4F53-A183-20D0B6D1F159}" type="presOf" srcId="{1671B1CB-DA7B-41E7-B567-5161A933E739}" destId="{930F4CF9-9444-4762-8FEB-A0DF1EB60694}" srcOrd="0" destOrd="0" presId="urn:microsoft.com/office/officeart/2018/2/layout/IconCircleList"/>
    <dgm:cxn modelId="{534AA75C-3579-4739-A25D-B4EBFB182849}" type="presOf" srcId="{34624955-A883-44DF-A224-988AFBD7C7EF}" destId="{1E57026C-EB81-40E4-86D9-A73C60DEFCD6}" srcOrd="0" destOrd="0" presId="urn:microsoft.com/office/officeart/2018/2/layout/IconCircleList"/>
    <dgm:cxn modelId="{4B23BE63-7DEC-41D8-AC14-8792A316FD1F}" srcId="{9FDA5D22-338B-4DEE-A272-8B63DBD7A161}" destId="{1671B1CB-DA7B-41E7-B567-5161A933E739}" srcOrd="3" destOrd="0" parTransId="{E87DD0D4-60D6-4B25-8636-7E215F3F1633}" sibTransId="{C06267B4-577A-4702-A6AC-96E212C979A7}"/>
    <dgm:cxn modelId="{AF9CD787-CC48-4106-A186-0BB5725EBAF6}" type="presOf" srcId="{897F18BD-1F65-4ACA-9D9D-E4B521695016}" destId="{4B07096D-FAE9-4BD5-AC7D-0A049EC14807}" srcOrd="0" destOrd="0" presId="urn:microsoft.com/office/officeart/2018/2/layout/IconCircleList"/>
    <dgm:cxn modelId="{0A6D71A8-FB54-43D3-828D-F95181844F7C}" type="presOf" srcId="{D7E0038E-06A1-41B0-B70A-A186905CA4E2}" destId="{9FA0CB97-5F44-4780-8720-69318E3DD66C}" srcOrd="0" destOrd="0" presId="urn:microsoft.com/office/officeart/2018/2/layout/IconCircleList"/>
    <dgm:cxn modelId="{658670CC-B9D7-435D-9C2A-5218B47EFE42}" srcId="{9FDA5D22-338B-4DEE-A272-8B63DBD7A161}" destId="{34624955-A883-44DF-A224-988AFBD7C7EF}" srcOrd="0" destOrd="0" parTransId="{189A8316-A72B-4A08-9D91-AA81A0B42235}" sibTransId="{897F18BD-1F65-4ACA-9D9D-E4B521695016}"/>
    <dgm:cxn modelId="{A7A095CF-C730-4712-A1B9-53BB03616D99}" srcId="{9FDA5D22-338B-4DEE-A272-8B63DBD7A161}" destId="{4FD7D06E-6014-4DD5-B87A-11FD6E0DAD5D}" srcOrd="2" destOrd="0" parTransId="{434E5293-ED47-4128-BD4B-251E461B07A2}" sibTransId="{001FBC32-0C18-49B1-9E02-DDEFB27DD267}"/>
    <dgm:cxn modelId="{51A5F4E5-1BD5-4D91-98C3-D1174F86879C}" type="presOf" srcId="{9FDA5D22-338B-4DEE-A272-8B63DBD7A161}" destId="{7BE73CFF-E2AC-4A24-B254-918AB674EE92}" srcOrd="0" destOrd="0" presId="urn:microsoft.com/office/officeart/2018/2/layout/IconCircleList"/>
    <dgm:cxn modelId="{BA7328EC-5CA7-4B00-A4E3-07145029E9B9}" type="presOf" srcId="{4FD7D06E-6014-4DD5-B87A-11FD6E0DAD5D}" destId="{F5F1183F-A73E-40C5-BE47-E1D10C236241}" srcOrd="0" destOrd="0" presId="urn:microsoft.com/office/officeart/2018/2/layout/IconCircleList"/>
    <dgm:cxn modelId="{7184C295-0CE5-4A2E-ACE5-1DEC40D210E0}" type="presParOf" srcId="{7BE73CFF-E2AC-4A24-B254-918AB674EE92}" destId="{FA5008B5-C349-411A-9EBD-8A7445FC0C73}" srcOrd="0" destOrd="0" presId="urn:microsoft.com/office/officeart/2018/2/layout/IconCircleList"/>
    <dgm:cxn modelId="{E8997C7B-E188-41D5-B0F0-8DA563A5224F}" type="presParOf" srcId="{FA5008B5-C349-411A-9EBD-8A7445FC0C73}" destId="{F65F5E8B-1B6E-423C-8F06-65DE7C0B34F5}" srcOrd="0" destOrd="0" presId="urn:microsoft.com/office/officeart/2018/2/layout/IconCircleList"/>
    <dgm:cxn modelId="{EF24CC65-81FA-47BB-8340-2DB8104CA509}" type="presParOf" srcId="{F65F5E8B-1B6E-423C-8F06-65DE7C0B34F5}" destId="{C7341AE4-D66B-4840-89E9-A4D7C8C752C6}" srcOrd="0" destOrd="0" presId="urn:microsoft.com/office/officeart/2018/2/layout/IconCircleList"/>
    <dgm:cxn modelId="{654BEE12-1B23-4C69-BD78-684AE4F9076A}" type="presParOf" srcId="{F65F5E8B-1B6E-423C-8F06-65DE7C0B34F5}" destId="{62D432E4-14C6-43F0-87C0-D508F3EA9566}" srcOrd="1" destOrd="0" presId="urn:microsoft.com/office/officeart/2018/2/layout/IconCircleList"/>
    <dgm:cxn modelId="{F08AE132-AB8A-4FEA-9E4A-487E48AF3E72}" type="presParOf" srcId="{F65F5E8B-1B6E-423C-8F06-65DE7C0B34F5}" destId="{0939AD71-20E1-4BB4-B271-FDFF2D577B9D}" srcOrd="2" destOrd="0" presId="urn:microsoft.com/office/officeart/2018/2/layout/IconCircleList"/>
    <dgm:cxn modelId="{DD6B9A73-0955-40CF-B505-449B44854B59}" type="presParOf" srcId="{F65F5E8B-1B6E-423C-8F06-65DE7C0B34F5}" destId="{1E57026C-EB81-40E4-86D9-A73C60DEFCD6}" srcOrd="3" destOrd="0" presId="urn:microsoft.com/office/officeart/2018/2/layout/IconCircleList"/>
    <dgm:cxn modelId="{7C99A0A4-350D-4B67-8E5A-99B73874A107}" type="presParOf" srcId="{FA5008B5-C349-411A-9EBD-8A7445FC0C73}" destId="{4B07096D-FAE9-4BD5-AC7D-0A049EC14807}" srcOrd="1" destOrd="0" presId="urn:microsoft.com/office/officeart/2018/2/layout/IconCircleList"/>
    <dgm:cxn modelId="{C183BA6D-8128-4E37-8E4B-369E80C154C4}" type="presParOf" srcId="{FA5008B5-C349-411A-9EBD-8A7445FC0C73}" destId="{59021DCA-D9E0-411D-BAD3-50F68442D974}" srcOrd="2" destOrd="0" presId="urn:microsoft.com/office/officeart/2018/2/layout/IconCircleList"/>
    <dgm:cxn modelId="{571FE5F6-FA58-416B-A82C-2582FD528CED}" type="presParOf" srcId="{59021DCA-D9E0-411D-BAD3-50F68442D974}" destId="{F9271D15-52E3-40E8-BC28-B52B968503D0}" srcOrd="0" destOrd="0" presId="urn:microsoft.com/office/officeart/2018/2/layout/IconCircleList"/>
    <dgm:cxn modelId="{E3BD92EC-6982-4320-8D6B-DCF24961FC21}" type="presParOf" srcId="{59021DCA-D9E0-411D-BAD3-50F68442D974}" destId="{D919AB5E-A101-4060-AE5F-0257635A44AA}" srcOrd="1" destOrd="0" presId="urn:microsoft.com/office/officeart/2018/2/layout/IconCircleList"/>
    <dgm:cxn modelId="{8A703249-DCB2-42A2-BCD5-7A530427864D}" type="presParOf" srcId="{59021DCA-D9E0-411D-BAD3-50F68442D974}" destId="{61967D0B-A196-4238-954A-C426C7DE794F}" srcOrd="2" destOrd="0" presId="urn:microsoft.com/office/officeart/2018/2/layout/IconCircleList"/>
    <dgm:cxn modelId="{7E25BA68-DCF0-4FEA-9A91-91B0A9895093}" type="presParOf" srcId="{59021DCA-D9E0-411D-BAD3-50F68442D974}" destId="{9FA0CB97-5F44-4780-8720-69318E3DD66C}" srcOrd="3" destOrd="0" presId="urn:microsoft.com/office/officeart/2018/2/layout/IconCircleList"/>
    <dgm:cxn modelId="{34EF8E40-34D5-4A4A-A8DA-85496A07C909}" type="presParOf" srcId="{FA5008B5-C349-411A-9EBD-8A7445FC0C73}" destId="{2925530D-A462-413D-8BCA-45EDDBEFBAEF}" srcOrd="3" destOrd="0" presId="urn:microsoft.com/office/officeart/2018/2/layout/IconCircleList"/>
    <dgm:cxn modelId="{66CC27DC-4D40-4391-9087-412878FC39B3}" type="presParOf" srcId="{FA5008B5-C349-411A-9EBD-8A7445FC0C73}" destId="{D3420E93-A1E1-4639-8072-D0694AFD8067}" srcOrd="4" destOrd="0" presId="urn:microsoft.com/office/officeart/2018/2/layout/IconCircleList"/>
    <dgm:cxn modelId="{1890FE56-7A53-4FD8-858D-12C81C27E9B2}" type="presParOf" srcId="{D3420E93-A1E1-4639-8072-D0694AFD8067}" destId="{2FCD5864-C6D5-4ACE-9F92-86A2C4B65A1A}" srcOrd="0" destOrd="0" presId="urn:microsoft.com/office/officeart/2018/2/layout/IconCircleList"/>
    <dgm:cxn modelId="{8EA6C276-E175-4A52-BBB0-9A3D9700114B}" type="presParOf" srcId="{D3420E93-A1E1-4639-8072-D0694AFD8067}" destId="{8F53ECBA-6F24-4492-83AC-E71057F63059}" srcOrd="1" destOrd="0" presId="urn:microsoft.com/office/officeart/2018/2/layout/IconCircleList"/>
    <dgm:cxn modelId="{A3BDE8D0-6DCB-4645-8A97-0F608E748298}" type="presParOf" srcId="{D3420E93-A1E1-4639-8072-D0694AFD8067}" destId="{6665645A-22EE-4EB1-9DE2-6FA40DCAB748}" srcOrd="2" destOrd="0" presId="urn:microsoft.com/office/officeart/2018/2/layout/IconCircleList"/>
    <dgm:cxn modelId="{4283523E-F4D9-43F5-8E24-C16B37D67638}" type="presParOf" srcId="{D3420E93-A1E1-4639-8072-D0694AFD8067}" destId="{F5F1183F-A73E-40C5-BE47-E1D10C236241}" srcOrd="3" destOrd="0" presId="urn:microsoft.com/office/officeart/2018/2/layout/IconCircleList"/>
    <dgm:cxn modelId="{F80CA45C-F2E4-4411-8E20-2FF4859252B2}" type="presParOf" srcId="{FA5008B5-C349-411A-9EBD-8A7445FC0C73}" destId="{51D3D40D-444A-47AB-9E99-2AFB60DB1506}" srcOrd="5" destOrd="0" presId="urn:microsoft.com/office/officeart/2018/2/layout/IconCircleList"/>
    <dgm:cxn modelId="{89C480DE-748F-4608-ACE2-BEA987EB6830}" type="presParOf" srcId="{FA5008B5-C349-411A-9EBD-8A7445FC0C73}" destId="{77BFE654-77E2-479F-AC87-4B2D3735165C}" srcOrd="6" destOrd="0" presId="urn:microsoft.com/office/officeart/2018/2/layout/IconCircleList"/>
    <dgm:cxn modelId="{5875A349-0DCE-4789-90E0-335CC5618282}" type="presParOf" srcId="{77BFE654-77E2-479F-AC87-4B2D3735165C}" destId="{F1F0B9FC-64B9-49B0-8DAD-7CFF59A49757}" srcOrd="0" destOrd="0" presId="urn:microsoft.com/office/officeart/2018/2/layout/IconCircleList"/>
    <dgm:cxn modelId="{312D3579-1F68-4CF5-AAF6-613CE369E4DE}" type="presParOf" srcId="{77BFE654-77E2-479F-AC87-4B2D3735165C}" destId="{6FFC1750-D696-4666-838E-FCEE3E417674}" srcOrd="1" destOrd="0" presId="urn:microsoft.com/office/officeart/2018/2/layout/IconCircleList"/>
    <dgm:cxn modelId="{10BB8A47-3467-46FC-B4B0-275340091537}" type="presParOf" srcId="{77BFE654-77E2-479F-AC87-4B2D3735165C}" destId="{3E14112B-351F-4980-B899-BED8DEB5452C}" srcOrd="2" destOrd="0" presId="urn:microsoft.com/office/officeart/2018/2/layout/IconCircleList"/>
    <dgm:cxn modelId="{06BE11D7-D928-4EEE-ABF3-C444B5C066AD}" type="presParOf" srcId="{77BFE654-77E2-479F-AC87-4B2D3735165C}" destId="{930F4CF9-9444-4762-8FEB-A0DF1EB6069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41AE4-D66B-4840-89E9-A4D7C8C752C6}">
      <dsp:nvSpPr>
        <dsp:cNvPr id="0" name=""/>
        <dsp:cNvSpPr/>
      </dsp:nvSpPr>
      <dsp:spPr>
        <a:xfrm>
          <a:off x="19291" y="553765"/>
          <a:ext cx="721224" cy="72122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432E4-14C6-43F0-87C0-D508F3EA9566}">
      <dsp:nvSpPr>
        <dsp:cNvPr id="0" name=""/>
        <dsp:cNvSpPr/>
      </dsp:nvSpPr>
      <dsp:spPr>
        <a:xfrm>
          <a:off x="170748" y="705222"/>
          <a:ext cx="418309" cy="4183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7026C-EB81-40E4-86D9-A73C60DEFCD6}">
      <dsp:nvSpPr>
        <dsp:cNvPr id="0" name=""/>
        <dsp:cNvSpPr/>
      </dsp:nvSpPr>
      <dsp:spPr>
        <a:xfrm>
          <a:off x="895063" y="553765"/>
          <a:ext cx="1700027" cy="721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Stacey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Duncan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, Executive Director, The Agency &amp; President &amp; CEO, Greater Binghamton Chamber of Commerce </a:t>
          </a:r>
        </a:p>
      </dsp:txBody>
      <dsp:txXfrm>
        <a:off x="895063" y="553765"/>
        <a:ext cx="1700027" cy="721224"/>
      </dsp:txXfrm>
    </dsp:sp>
    <dsp:sp modelId="{F9271D15-52E3-40E8-BC28-B52B968503D0}">
      <dsp:nvSpPr>
        <dsp:cNvPr id="0" name=""/>
        <dsp:cNvSpPr/>
      </dsp:nvSpPr>
      <dsp:spPr>
        <a:xfrm>
          <a:off x="2891308" y="511234"/>
          <a:ext cx="721224" cy="8062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9AB5E-A101-4060-AE5F-0257635A44AA}">
      <dsp:nvSpPr>
        <dsp:cNvPr id="0" name=""/>
        <dsp:cNvSpPr/>
      </dsp:nvSpPr>
      <dsp:spPr>
        <a:xfrm>
          <a:off x="3042765" y="705222"/>
          <a:ext cx="418309" cy="4183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0CB97-5F44-4780-8720-69318E3DD66C}">
      <dsp:nvSpPr>
        <dsp:cNvPr id="0" name=""/>
        <dsp:cNvSpPr/>
      </dsp:nvSpPr>
      <dsp:spPr>
        <a:xfrm>
          <a:off x="3729866" y="495288"/>
          <a:ext cx="1700027" cy="721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Brendan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O’Bryan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, Community Development Specialist, The Agency</a:t>
          </a:r>
        </a:p>
      </dsp:txBody>
      <dsp:txXfrm>
        <a:off x="3729866" y="495288"/>
        <a:ext cx="1700027" cy="721224"/>
      </dsp:txXfrm>
    </dsp:sp>
    <dsp:sp modelId="{2FCD5864-C6D5-4ACE-9F92-86A2C4B65A1A}">
      <dsp:nvSpPr>
        <dsp:cNvPr id="0" name=""/>
        <dsp:cNvSpPr/>
      </dsp:nvSpPr>
      <dsp:spPr>
        <a:xfrm>
          <a:off x="19291" y="2027745"/>
          <a:ext cx="721224" cy="72122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3ECBA-6F24-4492-83AC-E71057F63059}">
      <dsp:nvSpPr>
        <dsp:cNvPr id="0" name=""/>
        <dsp:cNvSpPr/>
      </dsp:nvSpPr>
      <dsp:spPr>
        <a:xfrm>
          <a:off x="170748" y="2179202"/>
          <a:ext cx="418309" cy="4183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1183F-A73E-40C5-BE47-E1D10C236241}">
      <dsp:nvSpPr>
        <dsp:cNvPr id="0" name=""/>
        <dsp:cNvSpPr/>
      </dsp:nvSpPr>
      <dsp:spPr>
        <a:xfrm>
          <a:off x="895063" y="2027745"/>
          <a:ext cx="1700027" cy="721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Amy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Shaw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, Chief Operating Officer, Greater Binghamton Chamber of Commerce</a:t>
          </a:r>
        </a:p>
      </dsp:txBody>
      <dsp:txXfrm>
        <a:off x="895063" y="2027745"/>
        <a:ext cx="1700027" cy="721224"/>
      </dsp:txXfrm>
    </dsp:sp>
    <dsp:sp modelId="{F1F0B9FC-64B9-49B0-8DAD-7CFF59A49757}">
      <dsp:nvSpPr>
        <dsp:cNvPr id="0" name=""/>
        <dsp:cNvSpPr/>
      </dsp:nvSpPr>
      <dsp:spPr>
        <a:xfrm>
          <a:off x="2891308" y="2027745"/>
          <a:ext cx="721224" cy="72122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C1750-D696-4666-838E-FCEE3E417674}">
      <dsp:nvSpPr>
        <dsp:cNvPr id="0" name=""/>
        <dsp:cNvSpPr/>
      </dsp:nvSpPr>
      <dsp:spPr>
        <a:xfrm>
          <a:off x="3042765" y="2179202"/>
          <a:ext cx="418309" cy="4183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F4CF9-9444-4762-8FEB-A0DF1EB60694}">
      <dsp:nvSpPr>
        <dsp:cNvPr id="0" name=""/>
        <dsp:cNvSpPr/>
      </dsp:nvSpPr>
      <dsp:spPr>
        <a:xfrm>
          <a:off x="3767080" y="1894420"/>
          <a:ext cx="1700027" cy="987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Judi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Hess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, Director, Visit Binghamton, Senior VP for Tourism Greater Binghamton Chamber of Commerce</a:t>
          </a:r>
        </a:p>
      </dsp:txBody>
      <dsp:txXfrm>
        <a:off x="3767080" y="1894420"/>
        <a:ext cx="1700027" cy="987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0.02769</cdr:x>
      <cdr:y>0.70878</cdr:y>
    </cdr:from>
    <cdr:to>
      <cdr:x>0.10131</cdr:x>
      <cdr:y>0.75706</cdr:y>
    </cdr:to>
    <cdr:sp macro="" textlink="">
      <cdr:nvSpPr>
        <cdr:cNvPr id="2" name="TextBox 142">
          <a:extLst xmlns:a="http://schemas.openxmlformats.org/drawingml/2006/main">
            <a:ext uri="{FF2B5EF4-FFF2-40B4-BE49-F238E27FC236}">
              <a16:creationId xmlns:a16="http://schemas.microsoft.com/office/drawing/2014/main" id="{D6DB88CD-B055-4CD1-B8BD-6477BCE80A01}"/>
            </a:ext>
          </a:extLst>
        </cdr:cNvPr>
        <cdr:cNvSpPr txBox="1"/>
      </cdr:nvSpPr>
      <cdr:spPr>
        <a:xfrm xmlns:a="http://schemas.openxmlformats.org/drawingml/2006/main">
          <a:off x="251582" y="3840643"/>
          <a:ext cx="66879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400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0.04396</cdr:x>
      <cdr:y>0.74142</cdr:y>
    </cdr:from>
    <cdr:to>
      <cdr:x>0.11758</cdr:x>
      <cdr:y>0.7897</cdr:y>
    </cdr:to>
    <cdr:sp macro="" textlink="">
      <cdr:nvSpPr>
        <cdr:cNvPr id="3" name="TextBox 142">
          <a:extLst xmlns:a="http://schemas.openxmlformats.org/drawingml/2006/main">
            <a:ext uri="{FF2B5EF4-FFF2-40B4-BE49-F238E27FC236}">
              <a16:creationId xmlns:a16="http://schemas.microsoft.com/office/drawing/2014/main" id="{019CF721-099F-4248-B53D-12B5C59DD9D9}"/>
            </a:ext>
          </a:extLst>
        </cdr:cNvPr>
        <cdr:cNvSpPr txBox="1"/>
      </cdr:nvSpPr>
      <cdr:spPr>
        <a:xfrm xmlns:a="http://schemas.openxmlformats.org/drawingml/2006/main">
          <a:off x="399325" y="4017524"/>
          <a:ext cx="66879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250</a:t>
          </a:r>
        </a:p>
      </cdr:txBody>
    </cdr:sp>
  </cdr:relSizeAnchor>
  <cdr:relSizeAnchor xmlns:cdr="http://schemas.openxmlformats.org/drawingml/2006/chartDrawing">
    <cdr:from>
      <cdr:x>0.06607</cdr:x>
      <cdr:y>0.76188</cdr:y>
    </cdr:from>
    <cdr:to>
      <cdr:x>0.13968</cdr:x>
      <cdr:y>0.81016</cdr:y>
    </cdr:to>
    <cdr:sp macro="" textlink="">
      <cdr:nvSpPr>
        <cdr:cNvPr id="4" name="TextBox 142">
          <a:extLst xmlns:a="http://schemas.openxmlformats.org/drawingml/2006/main">
            <a:ext uri="{FF2B5EF4-FFF2-40B4-BE49-F238E27FC236}">
              <a16:creationId xmlns:a16="http://schemas.microsoft.com/office/drawing/2014/main" id="{2ECB60A5-B441-42D1-AE2E-3ABBF328D016}"/>
            </a:ext>
          </a:extLst>
        </cdr:cNvPr>
        <cdr:cNvSpPr txBox="1"/>
      </cdr:nvSpPr>
      <cdr:spPr>
        <a:xfrm xmlns:a="http://schemas.openxmlformats.org/drawingml/2006/main">
          <a:off x="600184" y="4128370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150</a:t>
          </a:r>
        </a:p>
      </cdr:txBody>
    </cdr:sp>
  </cdr:relSizeAnchor>
  <cdr:relSizeAnchor xmlns:cdr="http://schemas.openxmlformats.org/drawingml/2006/chartDrawing">
    <cdr:from>
      <cdr:x>0.10287</cdr:x>
      <cdr:y>0.74142</cdr:y>
    </cdr:from>
    <cdr:to>
      <cdr:x>0.17648</cdr:x>
      <cdr:y>0.7897</cdr:y>
    </cdr:to>
    <cdr:sp macro="" textlink="">
      <cdr:nvSpPr>
        <cdr:cNvPr id="6" name="TextBox 142">
          <a:extLst xmlns:a="http://schemas.openxmlformats.org/drawingml/2006/main">
            <a:ext uri="{FF2B5EF4-FFF2-40B4-BE49-F238E27FC236}">
              <a16:creationId xmlns:a16="http://schemas.microsoft.com/office/drawing/2014/main" id="{36CFCCB8-1197-48F8-AE99-0EF1688D1FB0}"/>
            </a:ext>
          </a:extLst>
        </cdr:cNvPr>
        <cdr:cNvSpPr txBox="1"/>
      </cdr:nvSpPr>
      <cdr:spPr>
        <a:xfrm xmlns:a="http://schemas.openxmlformats.org/drawingml/2006/main">
          <a:off x="934537" y="4017524"/>
          <a:ext cx="66870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250</a:t>
          </a:r>
        </a:p>
      </cdr:txBody>
    </cdr:sp>
  </cdr:relSizeAnchor>
  <cdr:relSizeAnchor xmlns:cdr="http://schemas.openxmlformats.org/drawingml/2006/chartDrawing">
    <cdr:from>
      <cdr:x>0.15119</cdr:x>
      <cdr:y>0.52658</cdr:y>
    </cdr:from>
    <cdr:to>
      <cdr:x>0.2248</cdr:x>
      <cdr:y>0.57486</cdr:y>
    </cdr:to>
    <cdr:sp macro="" textlink="">
      <cdr:nvSpPr>
        <cdr:cNvPr id="7" name="TextBox 142">
          <a:extLst xmlns:a="http://schemas.openxmlformats.org/drawingml/2006/main">
            <a:ext uri="{FF2B5EF4-FFF2-40B4-BE49-F238E27FC236}">
              <a16:creationId xmlns:a16="http://schemas.microsoft.com/office/drawing/2014/main" id="{36CFCCB8-1197-48F8-AE99-0EF1688D1FB0}"/>
            </a:ext>
          </a:extLst>
        </cdr:cNvPr>
        <cdr:cNvSpPr txBox="1"/>
      </cdr:nvSpPr>
      <cdr:spPr>
        <a:xfrm xmlns:a="http://schemas.openxmlformats.org/drawingml/2006/main">
          <a:off x="1373453" y="2853344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2.18K</a:t>
          </a:r>
        </a:p>
      </cdr:txBody>
    </cdr:sp>
  </cdr:relSizeAnchor>
  <cdr:relSizeAnchor xmlns:cdr="http://schemas.openxmlformats.org/drawingml/2006/chartDrawing">
    <cdr:from>
      <cdr:x>0.14594</cdr:x>
      <cdr:y>0.42783</cdr:y>
    </cdr:from>
    <cdr:to>
      <cdr:x>0.21955</cdr:x>
      <cdr:y>0.47611</cdr:y>
    </cdr:to>
    <cdr:sp macro="" textlink="">
      <cdr:nvSpPr>
        <cdr:cNvPr id="8" name="TextBox 142">
          <a:extLst xmlns:a="http://schemas.openxmlformats.org/drawingml/2006/main">
            <a:ext uri="{FF2B5EF4-FFF2-40B4-BE49-F238E27FC236}">
              <a16:creationId xmlns:a16="http://schemas.microsoft.com/office/drawing/2014/main" id="{A2CDB222-CCA8-4E95-895A-6024192AA49B}"/>
            </a:ext>
          </a:extLst>
        </cdr:cNvPr>
        <cdr:cNvSpPr txBox="1"/>
      </cdr:nvSpPr>
      <cdr:spPr>
        <a:xfrm xmlns:a="http://schemas.openxmlformats.org/drawingml/2006/main">
          <a:off x="1325828" y="2318265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2.48K</a:t>
          </a:r>
        </a:p>
      </cdr:txBody>
    </cdr:sp>
  </cdr:relSizeAnchor>
  <cdr:relSizeAnchor xmlns:cdr="http://schemas.openxmlformats.org/drawingml/2006/chartDrawing">
    <cdr:from>
      <cdr:x>0.24213</cdr:x>
      <cdr:y>0.53001</cdr:y>
    </cdr:from>
    <cdr:to>
      <cdr:x>0.31574</cdr:x>
      <cdr:y>0.57829</cdr:y>
    </cdr:to>
    <cdr:sp macro="" textlink="">
      <cdr:nvSpPr>
        <cdr:cNvPr id="9" name="TextBox 142">
          <a:extLst xmlns:a="http://schemas.openxmlformats.org/drawingml/2006/main">
            <a:ext uri="{FF2B5EF4-FFF2-40B4-BE49-F238E27FC236}">
              <a16:creationId xmlns:a16="http://schemas.microsoft.com/office/drawing/2014/main" id="{A2CDB222-CCA8-4E95-895A-6024192AA49B}"/>
            </a:ext>
          </a:extLst>
        </cdr:cNvPr>
        <cdr:cNvSpPr txBox="1"/>
      </cdr:nvSpPr>
      <cdr:spPr>
        <a:xfrm xmlns:a="http://schemas.openxmlformats.org/drawingml/2006/main">
          <a:off x="2199594" y="2871972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0" dirty="0">
              <a:latin typeface="Arial" panose="020B0604020202020204" pitchFamily="34" charset="0"/>
              <a:cs typeface="Arial" panose="020B0604020202020204" pitchFamily="34" charset="0"/>
            </a:rPr>
            <a:t>1.83K</a:t>
          </a:r>
        </a:p>
      </cdr:txBody>
    </cdr:sp>
  </cdr:relSizeAnchor>
  <cdr:relSizeAnchor xmlns:cdr="http://schemas.openxmlformats.org/drawingml/2006/chartDrawing">
    <cdr:from>
      <cdr:x>0.23008</cdr:x>
      <cdr:y>0.71547</cdr:y>
    </cdr:from>
    <cdr:to>
      <cdr:x>0.30369</cdr:x>
      <cdr:y>0.76375</cdr:y>
    </cdr:to>
    <cdr:sp macro="" textlink="">
      <cdr:nvSpPr>
        <cdr:cNvPr id="10" name="TextBox 142">
          <a:extLst xmlns:a="http://schemas.openxmlformats.org/drawingml/2006/main">
            <a:ext uri="{FF2B5EF4-FFF2-40B4-BE49-F238E27FC236}">
              <a16:creationId xmlns:a16="http://schemas.microsoft.com/office/drawing/2014/main" id="{A2CDB222-CCA8-4E95-895A-6024192AA49B}"/>
            </a:ext>
          </a:extLst>
        </cdr:cNvPr>
        <cdr:cNvSpPr txBox="1"/>
      </cdr:nvSpPr>
      <cdr:spPr>
        <a:xfrm xmlns:a="http://schemas.openxmlformats.org/drawingml/2006/main">
          <a:off x="2090132" y="3876888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500</a:t>
          </a:r>
        </a:p>
      </cdr:txBody>
    </cdr:sp>
  </cdr:relSizeAnchor>
  <cdr:relSizeAnchor xmlns:cdr="http://schemas.openxmlformats.org/drawingml/2006/chartDrawing">
    <cdr:from>
      <cdr:x>0.22864</cdr:x>
      <cdr:y>0.37387</cdr:y>
    </cdr:from>
    <cdr:to>
      <cdr:x>0.30225</cdr:x>
      <cdr:y>0.42215</cdr:y>
    </cdr:to>
    <cdr:sp macro="" textlink="">
      <cdr:nvSpPr>
        <cdr:cNvPr id="11" name="TextBox 142">
          <a:extLst xmlns:a="http://schemas.openxmlformats.org/drawingml/2006/main">
            <a:ext uri="{FF2B5EF4-FFF2-40B4-BE49-F238E27FC236}">
              <a16:creationId xmlns:a16="http://schemas.microsoft.com/office/drawing/2014/main" id="{0652848E-E37F-49CE-BB65-85C1D4E53E99}"/>
            </a:ext>
          </a:extLst>
        </cdr:cNvPr>
        <cdr:cNvSpPr txBox="1"/>
      </cdr:nvSpPr>
      <cdr:spPr>
        <a:xfrm xmlns:a="http://schemas.openxmlformats.org/drawingml/2006/main">
          <a:off x="2077041" y="2025885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3K</a:t>
          </a:r>
        </a:p>
      </cdr:txBody>
    </cdr:sp>
  </cdr:relSizeAnchor>
  <cdr:relSizeAnchor xmlns:cdr="http://schemas.openxmlformats.org/drawingml/2006/chartDrawing">
    <cdr:from>
      <cdr:x>0.24972</cdr:x>
      <cdr:y>0.10365</cdr:y>
    </cdr:from>
    <cdr:to>
      <cdr:x>0.32334</cdr:x>
      <cdr:y>0.15193</cdr:y>
    </cdr:to>
    <cdr:sp macro="" textlink="">
      <cdr:nvSpPr>
        <cdr:cNvPr id="12" name="TextBox 142">
          <a:extLst xmlns:a="http://schemas.openxmlformats.org/drawingml/2006/main">
            <a:ext uri="{FF2B5EF4-FFF2-40B4-BE49-F238E27FC236}">
              <a16:creationId xmlns:a16="http://schemas.microsoft.com/office/drawing/2014/main" id="{27B8C8A4-219A-4A59-9A74-4D3397A05A2B}"/>
            </a:ext>
          </a:extLst>
        </cdr:cNvPr>
        <cdr:cNvSpPr txBox="1"/>
      </cdr:nvSpPr>
      <cdr:spPr>
        <a:xfrm xmlns:a="http://schemas.openxmlformats.org/drawingml/2006/main">
          <a:off x="2268540" y="561624"/>
          <a:ext cx="66879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5K</a:t>
          </a:r>
        </a:p>
      </cdr:txBody>
    </cdr:sp>
  </cdr:relSizeAnchor>
  <cdr:relSizeAnchor xmlns:cdr="http://schemas.openxmlformats.org/drawingml/2006/chartDrawing">
    <cdr:from>
      <cdr:x>0.26368</cdr:x>
      <cdr:y>0.68464</cdr:y>
    </cdr:from>
    <cdr:to>
      <cdr:x>0.3373</cdr:x>
      <cdr:y>0.73292</cdr:y>
    </cdr:to>
    <cdr:sp macro="" textlink="">
      <cdr:nvSpPr>
        <cdr:cNvPr id="13" name="TextBox 142">
          <a:extLst xmlns:a="http://schemas.openxmlformats.org/drawingml/2006/main">
            <a:ext uri="{FF2B5EF4-FFF2-40B4-BE49-F238E27FC236}">
              <a16:creationId xmlns:a16="http://schemas.microsoft.com/office/drawing/2014/main" id="{0EAA38A3-5C95-46F0-A4D8-898E4E9966E4}"/>
            </a:ext>
          </a:extLst>
        </cdr:cNvPr>
        <cdr:cNvSpPr txBox="1"/>
      </cdr:nvSpPr>
      <cdr:spPr>
        <a:xfrm xmlns:a="http://schemas.openxmlformats.org/drawingml/2006/main">
          <a:off x="2395356" y="3709827"/>
          <a:ext cx="66879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600</a:t>
          </a:r>
        </a:p>
      </cdr:txBody>
    </cdr:sp>
  </cdr:relSizeAnchor>
  <cdr:relSizeAnchor xmlns:cdr="http://schemas.openxmlformats.org/drawingml/2006/chartDrawing">
    <cdr:from>
      <cdr:x>0.19097</cdr:x>
      <cdr:y>0.55958</cdr:y>
    </cdr:from>
    <cdr:to>
      <cdr:x>0.26458</cdr:x>
      <cdr:y>0.60786</cdr:y>
    </cdr:to>
    <cdr:sp macro="" textlink="">
      <cdr:nvSpPr>
        <cdr:cNvPr id="14" name="TextBox 142">
          <a:extLst xmlns:a="http://schemas.openxmlformats.org/drawingml/2006/main">
            <a:ext uri="{FF2B5EF4-FFF2-40B4-BE49-F238E27FC236}">
              <a16:creationId xmlns:a16="http://schemas.microsoft.com/office/drawing/2014/main" id="{ABD1C4BC-916A-4E52-9C66-CF460DDD0291}"/>
            </a:ext>
          </a:extLst>
        </cdr:cNvPr>
        <cdr:cNvSpPr txBox="1"/>
      </cdr:nvSpPr>
      <cdr:spPr>
        <a:xfrm xmlns:a="http://schemas.openxmlformats.org/drawingml/2006/main">
          <a:off x="1734848" y="3032174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1.5K</a:t>
          </a:r>
        </a:p>
      </cdr:txBody>
    </cdr:sp>
  </cdr:relSizeAnchor>
  <cdr:relSizeAnchor xmlns:cdr="http://schemas.openxmlformats.org/drawingml/2006/chartDrawing">
    <cdr:from>
      <cdr:x>0.28653</cdr:x>
      <cdr:y>0.76366</cdr:y>
    </cdr:from>
    <cdr:to>
      <cdr:x>0.36014</cdr:x>
      <cdr:y>0.81194</cdr:y>
    </cdr:to>
    <cdr:sp macro="" textlink="">
      <cdr:nvSpPr>
        <cdr:cNvPr id="15" name="TextBox 142">
          <a:extLst xmlns:a="http://schemas.openxmlformats.org/drawingml/2006/main">
            <a:ext uri="{FF2B5EF4-FFF2-40B4-BE49-F238E27FC236}">
              <a16:creationId xmlns:a16="http://schemas.microsoft.com/office/drawing/2014/main" id="{6F802382-1D63-420B-B0BC-16B5FE2F9AA4}"/>
            </a:ext>
          </a:extLst>
        </cdr:cNvPr>
        <cdr:cNvSpPr txBox="1"/>
      </cdr:nvSpPr>
      <cdr:spPr>
        <a:xfrm xmlns:a="http://schemas.openxmlformats.org/drawingml/2006/main">
          <a:off x="2602984" y="4138005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50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0.34777</cdr:x>
      <cdr:y>0.76188</cdr:y>
    </cdr:from>
    <cdr:to>
      <cdr:x>0.42138</cdr:x>
      <cdr:y>0.81016</cdr:y>
    </cdr:to>
    <cdr:sp macro="" textlink="">
      <cdr:nvSpPr>
        <cdr:cNvPr id="16" name="TextBox 142">
          <a:extLst xmlns:a="http://schemas.openxmlformats.org/drawingml/2006/main">
            <a:ext uri="{FF2B5EF4-FFF2-40B4-BE49-F238E27FC236}">
              <a16:creationId xmlns:a16="http://schemas.microsoft.com/office/drawing/2014/main" id="{5C9F1ED8-60F7-4894-99E3-F8847F98DD8C}"/>
            </a:ext>
          </a:extLst>
        </cdr:cNvPr>
        <cdr:cNvSpPr txBox="1"/>
      </cdr:nvSpPr>
      <cdr:spPr>
        <a:xfrm xmlns:a="http://schemas.openxmlformats.org/drawingml/2006/main">
          <a:off x="3159314" y="4128370"/>
          <a:ext cx="66870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50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0.29588</cdr:x>
      <cdr:y>0.60786</cdr:y>
    </cdr:from>
    <cdr:to>
      <cdr:x>0.36949</cdr:x>
      <cdr:y>0.65614</cdr:y>
    </cdr:to>
    <cdr:sp macro="" textlink="">
      <cdr:nvSpPr>
        <cdr:cNvPr id="17" name="TextBox 142">
          <a:extLst xmlns:a="http://schemas.openxmlformats.org/drawingml/2006/main">
            <a:ext uri="{FF2B5EF4-FFF2-40B4-BE49-F238E27FC236}">
              <a16:creationId xmlns:a16="http://schemas.microsoft.com/office/drawing/2014/main" id="{5C9F1ED8-60F7-4894-99E3-F8847F98DD8C}"/>
            </a:ext>
          </a:extLst>
        </cdr:cNvPr>
        <cdr:cNvSpPr txBox="1"/>
      </cdr:nvSpPr>
      <cdr:spPr>
        <a:xfrm xmlns:a="http://schemas.openxmlformats.org/drawingml/2006/main">
          <a:off x="2687895" y="3293784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1K</a:t>
          </a:r>
        </a:p>
      </cdr:txBody>
    </cdr:sp>
  </cdr:relSizeAnchor>
  <cdr:relSizeAnchor xmlns:cdr="http://schemas.openxmlformats.org/drawingml/2006/chartDrawing">
    <cdr:from>
      <cdr:x>0.31574</cdr:x>
      <cdr:y>0.68464</cdr:y>
    </cdr:from>
    <cdr:to>
      <cdr:x>0.38935</cdr:x>
      <cdr:y>0.73292</cdr:y>
    </cdr:to>
    <cdr:sp macro="" textlink="">
      <cdr:nvSpPr>
        <cdr:cNvPr id="18" name="TextBox 142">
          <a:extLst xmlns:a="http://schemas.openxmlformats.org/drawingml/2006/main">
            <a:ext uri="{FF2B5EF4-FFF2-40B4-BE49-F238E27FC236}">
              <a16:creationId xmlns:a16="http://schemas.microsoft.com/office/drawing/2014/main" id="{5C9F1ED8-60F7-4894-99E3-F8847F98DD8C}"/>
            </a:ext>
          </a:extLst>
        </cdr:cNvPr>
        <cdr:cNvSpPr txBox="1"/>
      </cdr:nvSpPr>
      <cdr:spPr>
        <a:xfrm xmlns:a="http://schemas.openxmlformats.org/drawingml/2006/main">
          <a:off x="2868300" y="3709827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750</a:t>
          </a:r>
        </a:p>
      </cdr:txBody>
    </cdr:sp>
  </cdr:relSizeAnchor>
  <cdr:relSizeAnchor xmlns:cdr="http://schemas.openxmlformats.org/drawingml/2006/chartDrawing">
    <cdr:from>
      <cdr:x>0.32877</cdr:x>
      <cdr:y>0.6389</cdr:y>
    </cdr:from>
    <cdr:to>
      <cdr:x>0.40238</cdr:x>
      <cdr:y>0.68718</cdr:y>
    </cdr:to>
    <cdr:sp macro="" textlink="">
      <cdr:nvSpPr>
        <cdr:cNvPr id="19" name="TextBox 142">
          <a:extLst xmlns:a="http://schemas.openxmlformats.org/drawingml/2006/main">
            <a:ext uri="{FF2B5EF4-FFF2-40B4-BE49-F238E27FC236}">
              <a16:creationId xmlns:a16="http://schemas.microsoft.com/office/drawing/2014/main" id="{5C9F1ED8-60F7-4894-99E3-F8847F98DD8C}"/>
            </a:ext>
          </a:extLst>
        </cdr:cNvPr>
        <cdr:cNvSpPr txBox="1"/>
      </cdr:nvSpPr>
      <cdr:spPr>
        <a:xfrm xmlns:a="http://schemas.openxmlformats.org/drawingml/2006/main">
          <a:off x="2986653" y="3462012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800</a:t>
          </a:r>
        </a:p>
      </cdr:txBody>
    </cdr:sp>
  </cdr:relSizeAnchor>
  <cdr:relSizeAnchor xmlns:cdr="http://schemas.openxmlformats.org/drawingml/2006/chartDrawing">
    <cdr:from>
      <cdr:x>0.382</cdr:x>
      <cdr:y>0.25852</cdr:y>
    </cdr:from>
    <cdr:to>
      <cdr:x>0.45561</cdr:x>
      <cdr:y>0.3068</cdr:y>
    </cdr:to>
    <cdr:sp macro="" textlink="">
      <cdr:nvSpPr>
        <cdr:cNvPr id="20" name="TextBox 142">
          <a:extLst xmlns:a="http://schemas.openxmlformats.org/drawingml/2006/main">
            <a:ext uri="{FF2B5EF4-FFF2-40B4-BE49-F238E27FC236}">
              <a16:creationId xmlns:a16="http://schemas.microsoft.com/office/drawing/2014/main" id="{5C9F1ED8-60F7-4894-99E3-F8847F98DD8C}"/>
            </a:ext>
          </a:extLst>
        </cdr:cNvPr>
        <cdr:cNvSpPr txBox="1"/>
      </cdr:nvSpPr>
      <cdr:spPr>
        <a:xfrm xmlns:a="http://schemas.openxmlformats.org/drawingml/2006/main">
          <a:off x="3470286" y="1400846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3.8K</a:t>
          </a:r>
        </a:p>
      </cdr:txBody>
    </cdr:sp>
  </cdr:relSizeAnchor>
  <cdr:relSizeAnchor xmlns:cdr="http://schemas.openxmlformats.org/drawingml/2006/chartDrawing">
    <cdr:from>
      <cdr:x>0.41839</cdr:x>
      <cdr:y>0.60786</cdr:y>
    </cdr:from>
    <cdr:to>
      <cdr:x>0.492</cdr:x>
      <cdr:y>0.65614</cdr:y>
    </cdr:to>
    <cdr:sp macro="" textlink="">
      <cdr:nvSpPr>
        <cdr:cNvPr id="21" name="TextBox 142">
          <a:extLst xmlns:a="http://schemas.openxmlformats.org/drawingml/2006/main">
            <a:ext uri="{FF2B5EF4-FFF2-40B4-BE49-F238E27FC236}">
              <a16:creationId xmlns:a16="http://schemas.microsoft.com/office/drawing/2014/main" id="{5C9F1ED8-60F7-4894-99E3-F8847F98DD8C}"/>
            </a:ext>
          </a:extLst>
        </cdr:cNvPr>
        <cdr:cNvSpPr txBox="1"/>
      </cdr:nvSpPr>
      <cdr:spPr>
        <a:xfrm xmlns:a="http://schemas.openxmlformats.org/drawingml/2006/main">
          <a:off x="3800820" y="3293784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1.05K</a:t>
          </a:r>
        </a:p>
      </cdr:txBody>
    </cdr:sp>
  </cdr:relSizeAnchor>
  <cdr:relSizeAnchor xmlns:cdr="http://schemas.openxmlformats.org/drawingml/2006/chartDrawing">
    <cdr:from>
      <cdr:x>0.68392</cdr:x>
      <cdr:y>0.76928</cdr:y>
    </cdr:from>
    <cdr:to>
      <cdr:x>0.75753</cdr:x>
      <cdr:y>0.81756</cdr:y>
    </cdr:to>
    <cdr:sp macro="" textlink="">
      <cdr:nvSpPr>
        <cdr:cNvPr id="22" name="TextBox 142">
          <a:extLst xmlns:a="http://schemas.openxmlformats.org/drawingml/2006/main">
            <a:ext uri="{FF2B5EF4-FFF2-40B4-BE49-F238E27FC236}">
              <a16:creationId xmlns:a16="http://schemas.microsoft.com/office/drawing/2014/main" id="{DB612A23-248F-4F83-BB60-4C6058305EC8}"/>
            </a:ext>
          </a:extLst>
        </cdr:cNvPr>
        <cdr:cNvSpPr txBox="1"/>
      </cdr:nvSpPr>
      <cdr:spPr>
        <a:xfrm xmlns:a="http://schemas.openxmlformats.org/drawingml/2006/main">
          <a:off x="6213073" y="4168475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0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0.61905</cdr:x>
      <cdr:y>0.76315</cdr:y>
    </cdr:from>
    <cdr:to>
      <cdr:x>0.69266</cdr:x>
      <cdr:y>0.81143</cdr:y>
    </cdr:to>
    <cdr:sp macro="" textlink="">
      <cdr:nvSpPr>
        <cdr:cNvPr id="23" name="TextBox 142">
          <a:extLst xmlns:a="http://schemas.openxmlformats.org/drawingml/2006/main">
            <a:ext uri="{FF2B5EF4-FFF2-40B4-BE49-F238E27FC236}">
              <a16:creationId xmlns:a16="http://schemas.microsoft.com/office/drawing/2014/main" id="{DB612A23-248F-4F83-BB60-4C6058305EC8}"/>
            </a:ext>
          </a:extLst>
        </cdr:cNvPr>
        <cdr:cNvSpPr txBox="1"/>
      </cdr:nvSpPr>
      <cdr:spPr>
        <a:xfrm xmlns:a="http://schemas.openxmlformats.org/drawingml/2006/main">
          <a:off x="5623746" y="4135232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100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0.89499</cdr:x>
      <cdr:y>0.75854</cdr:y>
    </cdr:from>
    <cdr:to>
      <cdr:x>0.9686</cdr:x>
      <cdr:y>0.80682</cdr:y>
    </cdr:to>
    <cdr:sp macro="" textlink="">
      <cdr:nvSpPr>
        <cdr:cNvPr id="24" name="TextBox 142">
          <a:extLst xmlns:a="http://schemas.openxmlformats.org/drawingml/2006/main">
            <a:ext uri="{FF2B5EF4-FFF2-40B4-BE49-F238E27FC236}">
              <a16:creationId xmlns:a16="http://schemas.microsoft.com/office/drawing/2014/main" id="{5B88CF24-0309-48D7-AD1D-B231D73B8E52}"/>
            </a:ext>
          </a:extLst>
        </cdr:cNvPr>
        <cdr:cNvSpPr txBox="1"/>
      </cdr:nvSpPr>
      <cdr:spPr>
        <a:xfrm xmlns:a="http://schemas.openxmlformats.org/drawingml/2006/main">
          <a:off x="8130523" y="4110254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140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0.79257</cdr:x>
      <cdr:y>0.37028</cdr:y>
    </cdr:from>
    <cdr:to>
      <cdr:x>0.86618</cdr:x>
      <cdr:y>0.41856</cdr:y>
    </cdr:to>
    <cdr:sp macro="" textlink="">
      <cdr:nvSpPr>
        <cdr:cNvPr id="25" name="TextBox 142">
          <a:extLst xmlns:a="http://schemas.openxmlformats.org/drawingml/2006/main">
            <a:ext uri="{FF2B5EF4-FFF2-40B4-BE49-F238E27FC236}">
              <a16:creationId xmlns:a16="http://schemas.microsoft.com/office/drawing/2014/main" id="{5B88CF24-0309-48D7-AD1D-B231D73B8E52}"/>
            </a:ext>
          </a:extLst>
        </cdr:cNvPr>
        <cdr:cNvSpPr txBox="1"/>
      </cdr:nvSpPr>
      <cdr:spPr>
        <a:xfrm xmlns:a="http://schemas.openxmlformats.org/drawingml/2006/main">
          <a:off x="7200076" y="2006438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3K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0.91879</cdr:x>
      <cdr:y>0.68062</cdr:y>
    </cdr:from>
    <cdr:to>
      <cdr:x>0.9924</cdr:x>
      <cdr:y>0.7289</cdr:y>
    </cdr:to>
    <cdr:sp macro="" textlink="">
      <cdr:nvSpPr>
        <cdr:cNvPr id="26" name="TextBox 142">
          <a:extLst xmlns:a="http://schemas.openxmlformats.org/drawingml/2006/main">
            <a:ext uri="{FF2B5EF4-FFF2-40B4-BE49-F238E27FC236}">
              <a16:creationId xmlns:a16="http://schemas.microsoft.com/office/drawing/2014/main" id="{5B88CF24-0309-48D7-AD1D-B231D73B8E52}"/>
            </a:ext>
          </a:extLst>
        </cdr:cNvPr>
        <cdr:cNvSpPr txBox="1"/>
      </cdr:nvSpPr>
      <cdr:spPr>
        <a:xfrm xmlns:a="http://schemas.openxmlformats.org/drawingml/2006/main">
          <a:off x="8346702" y="3688067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540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0.67247</cdr:x>
      <cdr:y>0.72744</cdr:y>
    </cdr:from>
    <cdr:to>
      <cdr:x>0.74608</cdr:x>
      <cdr:y>0.77572</cdr:y>
    </cdr:to>
    <cdr:sp macro="" textlink="">
      <cdr:nvSpPr>
        <cdr:cNvPr id="27" name="TextBox 142">
          <a:extLst xmlns:a="http://schemas.openxmlformats.org/drawingml/2006/main">
            <a:ext uri="{FF2B5EF4-FFF2-40B4-BE49-F238E27FC236}">
              <a16:creationId xmlns:a16="http://schemas.microsoft.com/office/drawing/2014/main" id="{5B88CF24-0309-48D7-AD1D-B231D73B8E52}"/>
            </a:ext>
          </a:extLst>
        </cdr:cNvPr>
        <cdr:cNvSpPr txBox="1"/>
      </cdr:nvSpPr>
      <cdr:spPr>
        <a:xfrm xmlns:a="http://schemas.openxmlformats.org/drawingml/2006/main">
          <a:off x="6109033" y="3941746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50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0.74456</cdr:x>
      <cdr:y>0.70878</cdr:y>
    </cdr:from>
    <cdr:to>
      <cdr:x>0.81817</cdr:x>
      <cdr:y>0.75706</cdr:y>
    </cdr:to>
    <cdr:sp macro="" textlink="">
      <cdr:nvSpPr>
        <cdr:cNvPr id="28" name="TextBox 142">
          <a:extLst xmlns:a="http://schemas.openxmlformats.org/drawingml/2006/main">
            <a:ext uri="{FF2B5EF4-FFF2-40B4-BE49-F238E27FC236}">
              <a16:creationId xmlns:a16="http://schemas.microsoft.com/office/drawing/2014/main" id="{5B88CF24-0309-48D7-AD1D-B231D73B8E52}"/>
            </a:ext>
          </a:extLst>
        </cdr:cNvPr>
        <cdr:cNvSpPr txBox="1"/>
      </cdr:nvSpPr>
      <cdr:spPr>
        <a:xfrm xmlns:a="http://schemas.openxmlformats.org/drawingml/2006/main">
          <a:off x="6763877" y="3840632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510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0.8041</cdr:x>
      <cdr:y>0.72276</cdr:y>
    </cdr:from>
    <cdr:to>
      <cdr:x>0.87771</cdr:x>
      <cdr:y>0.77104</cdr:y>
    </cdr:to>
    <cdr:sp macro="" textlink="">
      <cdr:nvSpPr>
        <cdr:cNvPr id="29" name="TextBox 142">
          <a:extLst xmlns:a="http://schemas.openxmlformats.org/drawingml/2006/main">
            <a:ext uri="{FF2B5EF4-FFF2-40B4-BE49-F238E27FC236}">
              <a16:creationId xmlns:a16="http://schemas.microsoft.com/office/drawing/2014/main" id="{5B88CF24-0309-48D7-AD1D-B231D73B8E52}"/>
            </a:ext>
          </a:extLst>
        </cdr:cNvPr>
        <cdr:cNvSpPr txBox="1"/>
      </cdr:nvSpPr>
      <cdr:spPr>
        <a:xfrm xmlns:a="http://schemas.openxmlformats.org/drawingml/2006/main">
          <a:off x="7304846" y="3916390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450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0.70775</cdr:x>
      <cdr:y>0.52658</cdr:y>
    </cdr:from>
    <cdr:to>
      <cdr:x>0.78136</cdr:x>
      <cdr:y>0.57486</cdr:y>
    </cdr:to>
    <cdr:sp macro="" textlink="">
      <cdr:nvSpPr>
        <cdr:cNvPr id="30" name="TextBox 142">
          <a:extLst xmlns:a="http://schemas.openxmlformats.org/drawingml/2006/main">
            <a:ext uri="{FF2B5EF4-FFF2-40B4-BE49-F238E27FC236}">
              <a16:creationId xmlns:a16="http://schemas.microsoft.com/office/drawing/2014/main" id="{5B88CF24-0309-48D7-AD1D-B231D73B8E52}"/>
            </a:ext>
          </a:extLst>
        </cdr:cNvPr>
        <cdr:cNvSpPr txBox="1"/>
      </cdr:nvSpPr>
      <cdr:spPr>
        <a:xfrm xmlns:a="http://schemas.openxmlformats.org/drawingml/2006/main">
          <a:off x="6429524" y="2853344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1.75K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0.82214</cdr:x>
      <cdr:y>0.52658</cdr:y>
    </cdr:from>
    <cdr:to>
      <cdr:x>0.89575</cdr:x>
      <cdr:y>0.57344</cdr:y>
    </cdr:to>
    <cdr:sp macro="" textlink="">
      <cdr:nvSpPr>
        <cdr:cNvPr id="31" name="TextBox 142">
          <a:extLst xmlns:a="http://schemas.openxmlformats.org/drawingml/2006/main">
            <a:ext uri="{FF2B5EF4-FFF2-40B4-BE49-F238E27FC236}">
              <a16:creationId xmlns:a16="http://schemas.microsoft.com/office/drawing/2014/main" id="{5B88CF24-0309-48D7-AD1D-B231D73B8E52}"/>
            </a:ext>
          </a:extLst>
        </cdr:cNvPr>
        <cdr:cNvSpPr txBox="1"/>
      </cdr:nvSpPr>
      <cdr:spPr>
        <a:xfrm xmlns:a="http://schemas.openxmlformats.org/drawingml/2006/main">
          <a:off x="7468726" y="2853344"/>
          <a:ext cx="668706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1.6K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0.71542</cdr:x>
      <cdr:y>0.68062</cdr:y>
    </cdr:from>
    <cdr:to>
      <cdr:x>0.78903</cdr:x>
      <cdr:y>0.7289</cdr:y>
    </cdr:to>
    <cdr:sp macro="" textlink="">
      <cdr:nvSpPr>
        <cdr:cNvPr id="32" name="TextBox 142">
          <a:extLst xmlns:a="http://schemas.openxmlformats.org/drawingml/2006/main">
            <a:ext uri="{FF2B5EF4-FFF2-40B4-BE49-F238E27FC236}">
              <a16:creationId xmlns:a16="http://schemas.microsoft.com/office/drawing/2014/main" id="{5B88CF24-0309-48D7-AD1D-B231D73B8E52}"/>
            </a:ext>
          </a:extLst>
        </cdr:cNvPr>
        <cdr:cNvSpPr txBox="1"/>
      </cdr:nvSpPr>
      <cdr:spPr>
        <a:xfrm xmlns:a="http://schemas.openxmlformats.org/drawingml/2006/main">
          <a:off x="6499214" y="3688067"/>
          <a:ext cx="6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540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0.63567</cdr:x>
      <cdr:y>0.7053</cdr:y>
    </cdr:from>
    <cdr:to>
      <cdr:x>0.70928</cdr:x>
      <cdr:y>0.75216</cdr:y>
    </cdr:to>
    <cdr:sp macro="" textlink="">
      <cdr:nvSpPr>
        <cdr:cNvPr id="33" name="TextBox 142">
          <a:extLst xmlns:a="http://schemas.openxmlformats.org/drawingml/2006/main">
            <a:ext uri="{FF2B5EF4-FFF2-40B4-BE49-F238E27FC236}">
              <a16:creationId xmlns:a16="http://schemas.microsoft.com/office/drawing/2014/main" id="{5B88CF24-0309-48D7-AD1D-B231D73B8E52}"/>
            </a:ext>
          </a:extLst>
        </cdr:cNvPr>
        <cdr:cNvSpPr txBox="1"/>
      </cdr:nvSpPr>
      <cdr:spPr>
        <a:xfrm xmlns:a="http://schemas.openxmlformats.org/drawingml/2006/main">
          <a:off x="5774680" y="3821762"/>
          <a:ext cx="668706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250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0.95188</cdr:x>
      <cdr:y>0.74656</cdr:y>
    </cdr:from>
    <cdr:to>
      <cdr:x>1</cdr:x>
      <cdr:y>0.79342</cdr:y>
    </cdr:to>
    <cdr:sp macro="" textlink="">
      <cdr:nvSpPr>
        <cdr:cNvPr id="34" name="TextBox 142">
          <a:extLst xmlns:a="http://schemas.openxmlformats.org/drawingml/2006/main">
            <a:ext uri="{FF2B5EF4-FFF2-40B4-BE49-F238E27FC236}">
              <a16:creationId xmlns:a16="http://schemas.microsoft.com/office/drawing/2014/main" id="{A8B3110A-8106-4AB4-8104-4F37E84AFEDB}"/>
            </a:ext>
          </a:extLst>
        </cdr:cNvPr>
        <cdr:cNvSpPr txBox="1"/>
      </cdr:nvSpPr>
      <cdr:spPr>
        <a:xfrm xmlns:a="http://schemas.openxmlformats.org/drawingml/2006/main">
          <a:off x="8647263" y="4045364"/>
          <a:ext cx="437183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125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4EB9-7C8A-44E4-A595-BE6F781A83D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8EA44-2E89-48FF-891B-C2ADB6B18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cktherecovery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xios.com/abou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EBB04-6FE4-42C0-8219-6D6CD2888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51819"/>
          </a:xfrm>
        </p:spPr>
        <p:txBody>
          <a:bodyPr anchor="b">
            <a:normAutofit/>
          </a:bodyPr>
          <a:lstStyle/>
          <a:p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Leadership Alliance COVID-19 Economic Response, Recovery &amp; Resiliency Task Force Community Update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175D4-DF74-48E7-9184-23579A70B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622" y="5006151"/>
            <a:ext cx="7187529" cy="768116"/>
          </a:xfrm>
        </p:spPr>
        <p:txBody>
          <a:bodyPr anchor="t">
            <a:normAutofit fontScale="25000" lnSpcReduction="20000"/>
          </a:bodyPr>
          <a:lstStyle/>
          <a:p>
            <a:endParaRPr lang="en-US" sz="600" b="1" dirty="0">
              <a:solidFill>
                <a:schemeClr val="accent1"/>
              </a:solidFill>
              <a:latin typeface="Gotham Book" pitchFamily="50" charset="0"/>
            </a:endParaRPr>
          </a:p>
          <a:p>
            <a:endParaRPr lang="en-US" sz="600" b="1" dirty="0">
              <a:solidFill>
                <a:schemeClr val="accent1"/>
              </a:solidFill>
              <a:latin typeface="Gotham Book" pitchFamily="50" charset="0"/>
            </a:endParaRPr>
          </a:p>
          <a:p>
            <a:endParaRPr lang="en-US" sz="600" b="1" dirty="0">
              <a:solidFill>
                <a:schemeClr val="accent1"/>
              </a:solidFill>
              <a:latin typeface="Gotham Book" pitchFamily="50" charset="0"/>
            </a:endParaRPr>
          </a:p>
          <a:p>
            <a:r>
              <a:rPr lang="en-US" sz="6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23, 2020</a:t>
            </a:r>
          </a:p>
          <a:p>
            <a:endParaRPr lang="en-US" sz="600" b="1" dirty="0">
              <a:solidFill>
                <a:schemeClr val="accent1"/>
              </a:solidFill>
              <a:latin typeface="Gotham Book" pitchFamily="50" charset="0"/>
            </a:endParaRPr>
          </a:p>
          <a:p>
            <a:endParaRPr lang="en-US" sz="600" b="1" dirty="0">
              <a:solidFill>
                <a:schemeClr val="accent1"/>
              </a:solidFill>
              <a:latin typeface="Gotham Book" pitchFamily="50" charset="0"/>
            </a:endParaRPr>
          </a:p>
          <a:p>
            <a:endParaRPr lang="en-US" sz="600" b="1" dirty="0">
              <a:solidFill>
                <a:schemeClr val="accent1"/>
              </a:solidFill>
              <a:latin typeface="Gotham Book" pitchFamily="50" charset="0"/>
            </a:endParaRPr>
          </a:p>
          <a:p>
            <a:endParaRPr lang="en-US" sz="600" b="1" dirty="0">
              <a:solidFill>
                <a:schemeClr val="accent1"/>
              </a:solidFill>
              <a:latin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09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D02C-D1C3-46C2-8ECB-A0BF371B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Economic Data – </a:t>
            </a:r>
            <a:br>
              <a:rPr lang="en-US" dirty="0"/>
            </a:br>
            <a:r>
              <a:rPr lang="en-US" dirty="0"/>
              <a:t>Consumer Spending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98D73-F5D1-4FF0-9B7A-B956AD4DA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40" y="1206816"/>
            <a:ext cx="8923793" cy="4435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D544D9-20A5-4C49-B668-9E39FDCF7EB6}"/>
              </a:ext>
            </a:extLst>
          </p:cNvPr>
          <p:cNvSpPr txBox="1"/>
          <p:nvPr/>
        </p:nvSpPr>
        <p:spPr>
          <a:xfrm>
            <a:off x="3977640" y="5984748"/>
            <a:ext cx="42306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Opportunity Insights, Economic Tracker; </a:t>
            </a:r>
            <a:r>
              <a:rPr lang="en-US" sz="1000" dirty="0">
                <a:hlinkClick r:id="rId3"/>
              </a:rPr>
              <a:t>www.tracktherecovery.org</a:t>
            </a:r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6390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D02C-D1C3-46C2-8ECB-A0BF371B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Economic Data </a:t>
            </a:r>
            <a:br>
              <a:rPr lang="en-US" dirty="0"/>
            </a:br>
            <a:r>
              <a:rPr lang="en-US" dirty="0"/>
              <a:t>– </a:t>
            </a:r>
            <a:br>
              <a:rPr lang="en-US" dirty="0"/>
            </a:br>
            <a:r>
              <a:rPr lang="en-US" dirty="0"/>
              <a:t>NYS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2910AA-487F-4C8C-858E-1E70458F5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679" y="864108"/>
            <a:ext cx="8132235" cy="5120640"/>
          </a:xfrm>
        </p:spPr>
        <p:txBody>
          <a:bodyPr/>
          <a:lstStyle/>
          <a:p>
            <a:r>
              <a:rPr lang="en-US" dirty="0"/>
              <a:t>53% (48% nationally) of adult New Yorkers live in households that have lost employment income</a:t>
            </a:r>
          </a:p>
          <a:p>
            <a:r>
              <a:rPr lang="en-US" dirty="0"/>
              <a:t>37% expect that they or another household member will lose income soon</a:t>
            </a:r>
          </a:p>
          <a:p>
            <a:r>
              <a:rPr lang="en-US" dirty="0"/>
              <a:t>44% delayed medical care in the last 4 weeks (significant impact to hospitals)</a:t>
            </a:r>
          </a:p>
          <a:p>
            <a:r>
              <a:rPr lang="en-US" dirty="0"/>
              <a:t>27% missed last months rent or mortgage payment and fear to miss next</a:t>
            </a:r>
          </a:p>
          <a:p>
            <a:r>
              <a:rPr lang="en-US" dirty="0"/>
              <a:t>12% are facing food instability</a:t>
            </a:r>
          </a:p>
          <a:p>
            <a:r>
              <a:rPr lang="en-US" dirty="0"/>
              <a:t>44% of NY small biz expect a return to normal to take more than 6 months</a:t>
            </a:r>
          </a:p>
          <a:p>
            <a:r>
              <a:rPr lang="en-US" dirty="0"/>
              <a:t>12% do not expect a return to normal levels at all</a:t>
            </a:r>
          </a:p>
          <a:p>
            <a:r>
              <a:rPr lang="en-US" dirty="0"/>
              <a:t>NYS currently has $6.4 billion in the General Fund, but was bolstered by $5.1B from the Coronavirus Relief Fund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66A884-671D-4B79-9CFA-847ED1218601}"/>
              </a:ext>
            </a:extLst>
          </p:cNvPr>
          <p:cNvSpPr txBox="1"/>
          <p:nvPr/>
        </p:nvSpPr>
        <p:spPr>
          <a:xfrm>
            <a:off x="3977640" y="5984748"/>
            <a:ext cx="15183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NYS Comptroller</a:t>
            </a:r>
          </a:p>
        </p:txBody>
      </p:sp>
    </p:spTree>
    <p:extLst>
      <p:ext uri="{BB962C8B-B14F-4D97-AF65-F5344CB8AC3E}">
        <p14:creationId xmlns:p14="http://schemas.microsoft.com/office/powerpoint/2010/main" val="178075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04B-FC45-4B00-8C38-C3244F6D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SBA – PPP Loan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62AAB5-50CF-42DE-AC9A-75BC97DA6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141701"/>
            <a:ext cx="7315200" cy="556478"/>
          </a:xfrm>
        </p:spPr>
        <p:txBody>
          <a:bodyPr/>
          <a:lstStyle/>
          <a:p>
            <a:r>
              <a:rPr lang="en-US" dirty="0"/>
              <a:t>PPP Loan data is based upon congressional districts (US-22)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96941-FE59-4E5E-B2D6-9F4F7906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944" y="2225143"/>
            <a:ext cx="8336775" cy="3669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D3D316-F9DB-4938-A1A7-C0BADFBD775F}"/>
              </a:ext>
            </a:extLst>
          </p:cNvPr>
          <p:cNvSpPr txBox="1"/>
          <p:nvPr/>
        </p:nvSpPr>
        <p:spPr>
          <a:xfrm>
            <a:off x="3977640" y="5984748"/>
            <a:ext cx="22188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Small Business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74513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04B-FC45-4B00-8C38-C3244F6D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Local Emergency Loan Update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E8D429-11B6-4BD3-9338-3992C42F2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The</a:t>
            </a:r>
            <a:r>
              <a:rPr lang="en-US" b="1" dirty="0"/>
              <a:t> </a:t>
            </a:r>
            <a:r>
              <a:rPr lang="en-US" sz="2800" b="1" dirty="0"/>
              <a:t>Agency</a:t>
            </a:r>
          </a:p>
          <a:p>
            <a:r>
              <a:rPr lang="en-US" dirty="0"/>
              <a:t>8 Loans</a:t>
            </a:r>
          </a:p>
          <a:p>
            <a:r>
              <a:rPr lang="en-US" dirty="0"/>
              <a:t>$452,000</a:t>
            </a:r>
          </a:p>
          <a:p>
            <a:pPr marL="0" indent="0">
              <a:buNone/>
            </a:pPr>
            <a:r>
              <a:rPr lang="en-US" sz="2400" b="1" dirty="0"/>
              <a:t>City of Binghamton Economic Development Corporation</a:t>
            </a:r>
          </a:p>
          <a:p>
            <a:r>
              <a:rPr lang="en-US" dirty="0"/>
              <a:t>8 Loans</a:t>
            </a:r>
          </a:p>
          <a:p>
            <a:r>
              <a:rPr lang="en-US" dirty="0"/>
              <a:t>$100,000</a:t>
            </a:r>
          </a:p>
        </p:txBody>
      </p:sp>
    </p:spTree>
    <p:extLst>
      <p:ext uri="{BB962C8B-B14F-4D97-AF65-F5344CB8AC3E}">
        <p14:creationId xmlns:p14="http://schemas.microsoft.com/office/powerpoint/2010/main" val="692176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04B-FC45-4B00-8C38-C3244F6D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Real Estate </a:t>
            </a:r>
            <a:br>
              <a:rPr lang="en-US" dirty="0"/>
            </a:br>
            <a:r>
              <a:rPr lang="en-US" dirty="0"/>
              <a:t>-</a:t>
            </a:r>
            <a:br>
              <a:rPr lang="en-US" dirty="0"/>
            </a:br>
            <a:r>
              <a:rPr lang="en-US" dirty="0"/>
              <a:t> Residential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2B8BBED-1B9B-4193-81F2-8684C83A7E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50920" y="863600"/>
          <a:ext cx="8077200" cy="5217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1438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04B-FC45-4B00-8C38-C3244F6D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Real Estate </a:t>
            </a:r>
            <a:br>
              <a:rPr lang="en-US" dirty="0"/>
            </a:br>
            <a:r>
              <a:rPr lang="en-US" dirty="0"/>
              <a:t>-</a:t>
            </a:r>
            <a:br>
              <a:rPr lang="en-US" dirty="0"/>
            </a:br>
            <a:r>
              <a:rPr lang="en-US" dirty="0"/>
              <a:t> Commercial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18BC0-6CDC-45C4-B0ED-BB27EEEAE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Entertainment &amp; hospitality industries as well as general office space is straining the US Commercial Real Estate Market</a:t>
            </a:r>
          </a:p>
          <a:p>
            <a:r>
              <a:rPr lang="en-US" dirty="0"/>
              <a:t>Commercial Mortgage-backed Securities (CMBS) market – business side of residential mortgages – are seeing ratings declines and serious increase in delinquencies</a:t>
            </a:r>
          </a:p>
          <a:p>
            <a:r>
              <a:rPr lang="en-US" dirty="0"/>
              <a:t>Nearly 25% of loans backed by US Hotels were at least 30 days delinquent in June</a:t>
            </a:r>
          </a:p>
          <a:p>
            <a:r>
              <a:rPr lang="en-US" dirty="0"/>
              <a:t>Delinquency rate for all property types reached 10.32% (all time high of 10.34%)</a:t>
            </a:r>
          </a:p>
          <a:p>
            <a:r>
              <a:rPr lang="en-US" dirty="0"/>
              <a:t>6.25% of loans were considered “seriously delinquent” for June</a:t>
            </a:r>
          </a:p>
          <a:p>
            <a:r>
              <a:rPr lang="en-US" dirty="0"/>
              <a:t>Prior to March, overall delinquency rate hovered below 3%</a:t>
            </a:r>
          </a:p>
          <a:p>
            <a:r>
              <a:rPr lang="en-US" dirty="0"/>
              <a:t>Retail Industry landlords are reporting highest rates of non-payment with nearly half of retail rents going unpaid</a:t>
            </a:r>
          </a:p>
          <a:p>
            <a:r>
              <a:rPr lang="en-US" dirty="0"/>
              <a:t>Fed has provided some funding to CMBS, but needs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E2D08-4C21-41A8-80C9-BA3528835C87}"/>
              </a:ext>
            </a:extLst>
          </p:cNvPr>
          <p:cNvSpPr txBox="1"/>
          <p:nvPr/>
        </p:nvSpPr>
        <p:spPr>
          <a:xfrm>
            <a:off x="3977640" y="5984748"/>
            <a:ext cx="2916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/>
              <a:t>Axios</a:t>
            </a:r>
            <a:r>
              <a:rPr lang="en-US" sz="1000" dirty="0"/>
              <a:t> Media,</a:t>
            </a:r>
            <a:r>
              <a:rPr lang="en-US" sz="1000" dirty="0">
                <a:hlinkClick r:id="rId2"/>
              </a:rPr>
              <a:t> https://www.axios.com/about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3400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04B-FC45-4B00-8C38-C3244F6D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Real Estate </a:t>
            </a:r>
            <a:br>
              <a:rPr lang="en-US" dirty="0"/>
            </a:br>
            <a:r>
              <a:rPr lang="en-US" dirty="0"/>
              <a:t>-</a:t>
            </a:r>
            <a:br>
              <a:rPr lang="en-US" dirty="0"/>
            </a:br>
            <a:r>
              <a:rPr lang="en-US" dirty="0"/>
              <a:t> Commercial Good News!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18BC0-6CDC-45C4-B0ED-BB27EEEAE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Industrial index is trending positive</a:t>
            </a:r>
          </a:p>
          <a:p>
            <a:r>
              <a:rPr lang="en-US" dirty="0"/>
              <a:t>Empire State Manufacturing Survey general business-conditions index jumped to 17.2 in July from -.2 in June</a:t>
            </a:r>
          </a:p>
          <a:p>
            <a:r>
              <a:rPr lang="en-US" dirty="0"/>
              <a:t>First time in the positive since February and higher than expectations</a:t>
            </a:r>
          </a:p>
          <a:p>
            <a:pPr marL="0" indent="0">
              <a:buNone/>
            </a:pPr>
            <a:r>
              <a:rPr lang="en-US" sz="2400" b="1" dirty="0"/>
              <a:t>Industrial Real Estate is also in high demand</a:t>
            </a:r>
          </a:p>
          <a:p>
            <a:r>
              <a:rPr lang="en-US" dirty="0"/>
              <a:t>According to the United States Commercial Real Estate Services (CBRE) industrial space rents increased 1.4% year-over-year in Q2</a:t>
            </a:r>
          </a:p>
          <a:p>
            <a:r>
              <a:rPr lang="en-US" dirty="0"/>
              <a:t>Leasing activity increased 36% over Q1</a:t>
            </a:r>
          </a:p>
          <a:p>
            <a:r>
              <a:rPr lang="en-US" dirty="0"/>
              <a:t>Most is due to a tremendous increase in online sales (up by 129%) and the need for large distribution centers</a:t>
            </a:r>
          </a:p>
          <a:p>
            <a:r>
              <a:rPr lang="en-US" dirty="0"/>
              <a:t>CBRE is expecting this trend to continue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E2D08-4C21-41A8-80C9-BA3528835C87}"/>
              </a:ext>
            </a:extLst>
          </p:cNvPr>
          <p:cNvSpPr txBox="1"/>
          <p:nvPr/>
        </p:nvSpPr>
        <p:spPr>
          <a:xfrm>
            <a:off x="3977640" y="5984748"/>
            <a:ext cx="5218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The Central NY Business Journal; United States Commercial Real Estate Services (CBRE)</a:t>
            </a:r>
          </a:p>
        </p:txBody>
      </p:sp>
    </p:spTree>
    <p:extLst>
      <p:ext uri="{BB962C8B-B14F-4D97-AF65-F5344CB8AC3E}">
        <p14:creationId xmlns:p14="http://schemas.microsoft.com/office/powerpoint/2010/main" val="206580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D02C-D1C3-46C2-8ECB-A0BF371B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Economic Data </a:t>
            </a:r>
            <a:br>
              <a:rPr lang="en-US" dirty="0"/>
            </a:br>
            <a:r>
              <a:rPr lang="en-US" dirty="0"/>
              <a:t>– </a:t>
            </a:r>
            <a:br>
              <a:rPr lang="en-US" dirty="0"/>
            </a:br>
            <a:r>
              <a:rPr lang="en-US" dirty="0"/>
              <a:t>Looking Forward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2910AA-487F-4C8C-858E-1E70458F5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679" y="864108"/>
            <a:ext cx="8132235" cy="51206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month started Q3 and there are already early indications that in some sectors of the economy, activity is starting to decline</a:t>
            </a:r>
          </a:p>
          <a:p>
            <a:r>
              <a:rPr lang="en-US" dirty="0"/>
              <a:t>Like due to severe outbreaks in about half of the states with the number of new cases, hospitalizations and deaths rapidly increasing</a:t>
            </a:r>
          </a:p>
          <a:p>
            <a:r>
              <a:rPr lang="en-US" dirty="0"/>
              <a:t>Some states are reversing reopening orders or halting new openings</a:t>
            </a:r>
          </a:p>
          <a:p>
            <a:r>
              <a:rPr lang="en-US" dirty="0"/>
              <a:t>States that are renewing or halting restrictions account for about 40% of the US population</a:t>
            </a:r>
          </a:p>
          <a:p>
            <a:r>
              <a:rPr lang="en-US" dirty="0"/>
              <a:t>NYC is still restricting restaurant/bar access and the state has the mandatory travel quarantine</a:t>
            </a:r>
          </a:p>
          <a:p>
            <a:r>
              <a:rPr lang="en-US" dirty="0"/>
              <a:t>If there are more lockdowns or extensions, it’s possible that economic activity in Q3 will either grow more slowly than expected, or not grow at all.</a:t>
            </a:r>
          </a:p>
          <a:p>
            <a:r>
              <a:rPr lang="en-US" dirty="0"/>
              <a:t>Expiration of COVID related relief packages (extra UI, evictions, Mortgage, Student Loans,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r>
              <a:rPr lang="en-US" dirty="0"/>
              <a:t>Unknown factor: Congressional Stimulus </a:t>
            </a:r>
          </a:p>
        </p:txBody>
      </p:sp>
    </p:spTree>
    <p:extLst>
      <p:ext uri="{BB962C8B-B14F-4D97-AF65-F5344CB8AC3E}">
        <p14:creationId xmlns:p14="http://schemas.microsoft.com/office/powerpoint/2010/main" val="1331687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8166-6971-44BE-A397-70B2C6525B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Workforce Retention &amp; Talent Attraction Workgroup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F60B3-316E-48FA-93E3-4D73E5FC8F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8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EB24-78B4-4914-9B2A-B73D00F9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1123837"/>
            <a:ext cx="3257550" cy="4601183"/>
          </a:xfrm>
        </p:spPr>
        <p:txBody>
          <a:bodyPr/>
          <a:lstStyle/>
          <a:p>
            <a:r>
              <a:rPr lang="en-US" dirty="0"/>
              <a:t>Broome County Unemployment Claims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7FC53D-53F6-4915-9CA3-9AEAC9210A47}"/>
              </a:ext>
            </a:extLst>
          </p:cNvPr>
          <p:cNvGrpSpPr/>
          <p:nvPr/>
        </p:nvGrpSpPr>
        <p:grpSpPr>
          <a:xfrm>
            <a:off x="3688878" y="1123837"/>
            <a:ext cx="7523188" cy="234458"/>
            <a:chOff x="0" y="0"/>
            <a:chExt cx="16300477" cy="5080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E4C7DE2-BB7E-4FD4-A4C5-7757B3680949}"/>
                </a:ext>
              </a:extLst>
            </p:cNvPr>
            <p:cNvSpPr/>
            <p:nvPr/>
          </p:nvSpPr>
          <p:spPr>
            <a:xfrm>
              <a:off x="0" y="215900"/>
              <a:ext cx="16300478" cy="76200"/>
            </a:xfrm>
            <a:custGeom>
              <a:avLst/>
              <a:gdLst/>
              <a:ahLst/>
              <a:cxnLst/>
              <a:rect l="l" t="t" r="r" b="b"/>
              <a:pathLst>
                <a:path w="16300478" h="76200">
                  <a:moveTo>
                    <a:pt x="0" y="0"/>
                  </a:moveTo>
                  <a:lnTo>
                    <a:pt x="16300478" y="0"/>
                  </a:lnTo>
                  <a:lnTo>
                    <a:pt x="16300478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F596A96-234A-4549-B0F1-CBB88938C086}"/>
              </a:ext>
            </a:extLst>
          </p:cNvPr>
          <p:cNvSpPr txBox="1"/>
          <p:nvPr/>
        </p:nvSpPr>
        <p:spPr>
          <a:xfrm>
            <a:off x="5293145" y="1434495"/>
            <a:ext cx="759333" cy="4772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3/21/20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3/28/20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4/14/20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4/11/20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4/18/20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4/25/20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5/2/20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5/9/20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5/16/20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5/23/20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5/30/20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6/6/20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6/13/20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6/20/20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6/27/20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7/4/20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7/11/20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52873-2F0F-4DF7-B073-21E4D9D45E4C}"/>
              </a:ext>
            </a:extLst>
          </p:cNvPr>
          <p:cNvSpPr txBox="1"/>
          <p:nvPr/>
        </p:nvSpPr>
        <p:spPr>
          <a:xfrm>
            <a:off x="6763120" y="1434495"/>
            <a:ext cx="834437" cy="4772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+310.2%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+2,110%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+2,410%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+2,303%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+1,189%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+928%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+1,116%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+1,099%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+1,362%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+780%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+453%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+517%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+488%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+527%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+567%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+276%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+290%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44A0B-752E-4A36-9639-F628E2C8B440}"/>
              </a:ext>
            </a:extLst>
          </p:cNvPr>
          <p:cNvSpPr txBox="1"/>
          <p:nvPr/>
        </p:nvSpPr>
        <p:spPr>
          <a:xfrm>
            <a:off x="8564627" y="1434495"/>
            <a:ext cx="673918" cy="4772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1,883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10,565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8,959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8,604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4,332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4,922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4,024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4,534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4,870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3,962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2,936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2,543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1,894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2,218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2,382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2,288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2,038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AA9683A8-FB9F-49C5-A97C-CEEB6B3EC312}"/>
              </a:ext>
            </a:extLst>
          </p:cNvPr>
          <p:cNvSpPr txBox="1"/>
          <p:nvPr/>
        </p:nvSpPr>
        <p:spPr>
          <a:xfrm>
            <a:off x="10225007" y="1434495"/>
            <a:ext cx="522663" cy="4772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459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478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357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358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336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479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331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378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333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450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531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412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322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1,046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357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608</a:t>
            </a:r>
          </a:p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522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E60DE27C-1397-4403-9ADF-CB21001F3E3C}"/>
              </a:ext>
            </a:extLst>
          </p:cNvPr>
          <p:cNvSpPr txBox="1"/>
          <p:nvPr/>
        </p:nvSpPr>
        <p:spPr>
          <a:xfrm>
            <a:off x="5315963" y="850469"/>
            <a:ext cx="713696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b="1" dirty="0">
                <a:solidFill>
                  <a:srgbClr val="000000"/>
                </a:solidFill>
                <a:latin typeface="+mj-lt"/>
              </a:rPr>
              <a:t>Date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B9F43F9E-E10F-43FC-86B8-55E7AFA3DF5B}"/>
              </a:ext>
            </a:extLst>
          </p:cNvPr>
          <p:cNvSpPr txBox="1"/>
          <p:nvPr/>
        </p:nvSpPr>
        <p:spPr>
          <a:xfrm>
            <a:off x="6286534" y="850469"/>
            <a:ext cx="1787610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+mj-lt"/>
              </a:rPr>
              <a:t>Net Change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DE9F123C-D780-402E-A566-5A813EDF668C}"/>
              </a:ext>
            </a:extLst>
          </p:cNvPr>
          <p:cNvSpPr txBox="1"/>
          <p:nvPr/>
        </p:nvSpPr>
        <p:spPr>
          <a:xfrm>
            <a:off x="8304047" y="850469"/>
            <a:ext cx="119507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+mj-lt"/>
              </a:rPr>
              <a:t># Claims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E4EC34FA-4828-4D26-B4B3-1F6B10377A17}"/>
              </a:ext>
            </a:extLst>
          </p:cNvPr>
          <p:cNvSpPr txBox="1"/>
          <p:nvPr/>
        </p:nvSpPr>
        <p:spPr>
          <a:xfrm>
            <a:off x="9806091" y="850469"/>
            <a:ext cx="1178987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+mj-lt"/>
              </a:rPr>
              <a:t>Year Ago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B286A3D0-DF90-45B6-B258-4CE7B35AD2C1}"/>
              </a:ext>
            </a:extLst>
          </p:cNvPr>
          <p:cNvSpPr txBox="1"/>
          <p:nvPr/>
        </p:nvSpPr>
        <p:spPr>
          <a:xfrm>
            <a:off x="3780282" y="1320195"/>
            <a:ext cx="892683" cy="634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+mj-lt"/>
              </a:rPr>
              <a:t>NY on Pause 3/20/20</a:t>
            </a:r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EC8B17FA-503A-47A6-9916-59E363BAA2C1}"/>
              </a:ext>
            </a:extLst>
          </p:cNvPr>
          <p:cNvGrpSpPr/>
          <p:nvPr/>
        </p:nvGrpSpPr>
        <p:grpSpPr>
          <a:xfrm>
            <a:off x="4656604" y="3578632"/>
            <a:ext cx="4842522" cy="185936"/>
            <a:chOff x="0" y="0"/>
            <a:chExt cx="34002059" cy="1305560"/>
          </a:xfrm>
        </p:grpSpPr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7CDD835-FEFE-4B2A-AF17-63CB38567BD0}"/>
                </a:ext>
              </a:extLst>
            </p:cNvPr>
            <p:cNvSpPr/>
            <p:nvPr/>
          </p:nvSpPr>
          <p:spPr>
            <a:xfrm>
              <a:off x="0" y="-27940"/>
              <a:ext cx="34021108" cy="1360170"/>
            </a:xfrm>
            <a:custGeom>
              <a:avLst/>
              <a:gdLst/>
              <a:ahLst/>
              <a:cxnLst/>
              <a:rect l="l" t="t" r="r" b="b"/>
              <a:pathLst>
                <a:path w="34021108" h="1360170">
                  <a:moveTo>
                    <a:pt x="33946179" y="579120"/>
                  </a:moveTo>
                  <a:lnTo>
                    <a:pt x="33246408" y="55880"/>
                  </a:lnTo>
                  <a:cubicBezTo>
                    <a:pt x="33172747" y="0"/>
                    <a:pt x="33111790" y="30480"/>
                    <a:pt x="33111790" y="123190"/>
                  </a:cubicBezTo>
                  <a:lnTo>
                    <a:pt x="33111790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33107331" y="805180"/>
                  </a:lnTo>
                  <a:lnTo>
                    <a:pt x="33107331" y="1236980"/>
                  </a:lnTo>
                  <a:cubicBezTo>
                    <a:pt x="33107331" y="1329690"/>
                    <a:pt x="33171479" y="1360170"/>
                    <a:pt x="33245140" y="1304290"/>
                  </a:cubicBezTo>
                  <a:lnTo>
                    <a:pt x="33946179" y="779780"/>
                  </a:lnTo>
                  <a:cubicBezTo>
                    <a:pt x="34021108" y="726440"/>
                    <a:pt x="34021108" y="635000"/>
                    <a:pt x="33946179" y="579120"/>
                  </a:cubicBezTo>
                  <a:close/>
                </a:path>
              </a:pathLst>
            </a:custGeom>
            <a:solidFill>
              <a:srgbClr val="5DBB61"/>
            </a:solidFill>
          </p:spPr>
        </p: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id="{D51057C7-5894-4038-AF01-D697042A5D45}"/>
              </a:ext>
            </a:extLst>
          </p:cNvPr>
          <p:cNvGrpSpPr/>
          <p:nvPr/>
        </p:nvGrpSpPr>
        <p:grpSpPr>
          <a:xfrm>
            <a:off x="4656604" y="4139595"/>
            <a:ext cx="4842522" cy="185936"/>
            <a:chOff x="0" y="0"/>
            <a:chExt cx="34002059" cy="130556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85B13B5-FE08-4B1C-8C4A-FF04A5703A06}"/>
                </a:ext>
              </a:extLst>
            </p:cNvPr>
            <p:cNvSpPr/>
            <p:nvPr/>
          </p:nvSpPr>
          <p:spPr>
            <a:xfrm>
              <a:off x="0" y="-27940"/>
              <a:ext cx="34021108" cy="1360170"/>
            </a:xfrm>
            <a:custGeom>
              <a:avLst/>
              <a:gdLst/>
              <a:ahLst/>
              <a:cxnLst/>
              <a:rect l="l" t="t" r="r" b="b"/>
              <a:pathLst>
                <a:path w="34021108" h="1360170">
                  <a:moveTo>
                    <a:pt x="33946179" y="579120"/>
                  </a:moveTo>
                  <a:lnTo>
                    <a:pt x="33246408" y="55880"/>
                  </a:lnTo>
                  <a:cubicBezTo>
                    <a:pt x="33172747" y="0"/>
                    <a:pt x="33111790" y="30480"/>
                    <a:pt x="33111790" y="123190"/>
                  </a:cubicBezTo>
                  <a:lnTo>
                    <a:pt x="33111790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33107331" y="805180"/>
                  </a:lnTo>
                  <a:lnTo>
                    <a:pt x="33107331" y="1236980"/>
                  </a:lnTo>
                  <a:cubicBezTo>
                    <a:pt x="33107331" y="1329690"/>
                    <a:pt x="33171479" y="1360170"/>
                    <a:pt x="33245140" y="1304290"/>
                  </a:cubicBezTo>
                  <a:lnTo>
                    <a:pt x="33946179" y="779780"/>
                  </a:lnTo>
                  <a:cubicBezTo>
                    <a:pt x="34021108" y="726440"/>
                    <a:pt x="34021108" y="635000"/>
                    <a:pt x="33946179" y="579120"/>
                  </a:cubicBezTo>
                  <a:close/>
                </a:path>
              </a:pathLst>
            </a:custGeom>
            <a:solidFill>
              <a:srgbClr val="5DBB61"/>
            </a:solidFill>
          </p:spPr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4FC6C198-0321-44D9-B0BA-3B159B0CA72D}"/>
              </a:ext>
            </a:extLst>
          </p:cNvPr>
          <p:cNvGrpSpPr/>
          <p:nvPr/>
        </p:nvGrpSpPr>
        <p:grpSpPr>
          <a:xfrm>
            <a:off x="4656604" y="4692045"/>
            <a:ext cx="4842522" cy="185936"/>
            <a:chOff x="0" y="0"/>
            <a:chExt cx="34002059" cy="1305560"/>
          </a:xfrm>
        </p:grpSpPr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8C0E35AC-9D4E-41CE-9E51-8A3AB8C403F1}"/>
                </a:ext>
              </a:extLst>
            </p:cNvPr>
            <p:cNvSpPr/>
            <p:nvPr/>
          </p:nvSpPr>
          <p:spPr>
            <a:xfrm>
              <a:off x="0" y="-27940"/>
              <a:ext cx="34021108" cy="1360170"/>
            </a:xfrm>
            <a:custGeom>
              <a:avLst/>
              <a:gdLst/>
              <a:ahLst/>
              <a:cxnLst/>
              <a:rect l="l" t="t" r="r" b="b"/>
              <a:pathLst>
                <a:path w="34021108" h="1360170">
                  <a:moveTo>
                    <a:pt x="33946179" y="579120"/>
                  </a:moveTo>
                  <a:lnTo>
                    <a:pt x="33246408" y="55880"/>
                  </a:lnTo>
                  <a:cubicBezTo>
                    <a:pt x="33172747" y="0"/>
                    <a:pt x="33111790" y="30480"/>
                    <a:pt x="33111790" y="123190"/>
                  </a:cubicBezTo>
                  <a:lnTo>
                    <a:pt x="33111790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33107331" y="805180"/>
                  </a:lnTo>
                  <a:lnTo>
                    <a:pt x="33107331" y="1236980"/>
                  </a:lnTo>
                  <a:cubicBezTo>
                    <a:pt x="33107331" y="1329690"/>
                    <a:pt x="33171479" y="1360170"/>
                    <a:pt x="33245140" y="1304290"/>
                  </a:cubicBezTo>
                  <a:lnTo>
                    <a:pt x="33946179" y="779780"/>
                  </a:lnTo>
                  <a:cubicBezTo>
                    <a:pt x="34021108" y="726440"/>
                    <a:pt x="34021108" y="635000"/>
                    <a:pt x="33946179" y="579120"/>
                  </a:cubicBezTo>
                  <a:close/>
                </a:path>
              </a:pathLst>
            </a:custGeom>
            <a:solidFill>
              <a:srgbClr val="5DBB61"/>
            </a:solidFill>
          </p:spPr>
        </p:sp>
      </p:grpSp>
      <p:grpSp>
        <p:nvGrpSpPr>
          <p:cNvPr id="21" name="Group 23">
            <a:extLst>
              <a:ext uri="{FF2B5EF4-FFF2-40B4-BE49-F238E27FC236}">
                <a16:creationId xmlns:a16="http://schemas.microsoft.com/office/drawing/2014/main" id="{2CFAB750-A628-4098-9283-8F38492B3F04}"/>
              </a:ext>
            </a:extLst>
          </p:cNvPr>
          <p:cNvGrpSpPr/>
          <p:nvPr/>
        </p:nvGrpSpPr>
        <p:grpSpPr>
          <a:xfrm>
            <a:off x="4656604" y="5244495"/>
            <a:ext cx="4842522" cy="185936"/>
            <a:chOff x="0" y="0"/>
            <a:chExt cx="34002059" cy="1305560"/>
          </a:xfrm>
        </p:grpSpPr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0043F4C5-F1A0-4BDD-B6C7-B8CB4E4B2B68}"/>
                </a:ext>
              </a:extLst>
            </p:cNvPr>
            <p:cNvSpPr/>
            <p:nvPr/>
          </p:nvSpPr>
          <p:spPr>
            <a:xfrm>
              <a:off x="0" y="-27940"/>
              <a:ext cx="34021108" cy="1360170"/>
            </a:xfrm>
            <a:custGeom>
              <a:avLst/>
              <a:gdLst/>
              <a:ahLst/>
              <a:cxnLst/>
              <a:rect l="l" t="t" r="r" b="b"/>
              <a:pathLst>
                <a:path w="34021108" h="1360170">
                  <a:moveTo>
                    <a:pt x="33946179" y="579120"/>
                  </a:moveTo>
                  <a:lnTo>
                    <a:pt x="33246408" y="55880"/>
                  </a:lnTo>
                  <a:cubicBezTo>
                    <a:pt x="33172747" y="0"/>
                    <a:pt x="33111790" y="30480"/>
                    <a:pt x="33111790" y="123190"/>
                  </a:cubicBezTo>
                  <a:lnTo>
                    <a:pt x="33111790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33107331" y="805180"/>
                  </a:lnTo>
                  <a:lnTo>
                    <a:pt x="33107331" y="1236980"/>
                  </a:lnTo>
                  <a:cubicBezTo>
                    <a:pt x="33107331" y="1329690"/>
                    <a:pt x="33171479" y="1360170"/>
                    <a:pt x="33245140" y="1304290"/>
                  </a:cubicBezTo>
                  <a:lnTo>
                    <a:pt x="33946179" y="779780"/>
                  </a:lnTo>
                  <a:cubicBezTo>
                    <a:pt x="34021108" y="726440"/>
                    <a:pt x="34021108" y="635000"/>
                    <a:pt x="33946179" y="579120"/>
                  </a:cubicBezTo>
                  <a:close/>
                </a:path>
              </a:pathLst>
            </a:custGeom>
            <a:solidFill>
              <a:srgbClr val="5DBB61"/>
            </a:solidFill>
          </p:spPr>
        </p:sp>
      </p:grpSp>
      <p:sp>
        <p:nvSpPr>
          <p:cNvPr id="23" name="TextBox 25">
            <a:extLst>
              <a:ext uri="{FF2B5EF4-FFF2-40B4-BE49-F238E27FC236}">
                <a16:creationId xmlns:a16="http://schemas.microsoft.com/office/drawing/2014/main" id="{9499899D-7DE8-4161-A0F3-F3AC098446E7}"/>
              </a:ext>
            </a:extLst>
          </p:cNvPr>
          <p:cNvSpPr txBox="1"/>
          <p:nvPr/>
        </p:nvSpPr>
        <p:spPr>
          <a:xfrm>
            <a:off x="3963180" y="3473857"/>
            <a:ext cx="603087" cy="416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+mj-lt"/>
              </a:rPr>
              <a:t>Phase 1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+mj-lt"/>
              </a:rPr>
              <a:t>5/15/20</a:t>
            </a: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9335A9FC-2C0A-4466-AEEC-811A2CB590BE}"/>
              </a:ext>
            </a:extLst>
          </p:cNvPr>
          <p:cNvSpPr txBox="1"/>
          <p:nvPr/>
        </p:nvSpPr>
        <p:spPr>
          <a:xfrm>
            <a:off x="3963180" y="4034820"/>
            <a:ext cx="603087" cy="416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+mj-lt"/>
              </a:rPr>
              <a:t>Phase 2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+mj-lt"/>
              </a:rPr>
              <a:t>5/29/20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2FD66F81-81CA-450E-A51E-1092C9EF3D11}"/>
              </a:ext>
            </a:extLst>
          </p:cNvPr>
          <p:cNvSpPr txBox="1"/>
          <p:nvPr/>
        </p:nvSpPr>
        <p:spPr>
          <a:xfrm>
            <a:off x="3963180" y="4587270"/>
            <a:ext cx="616458" cy="416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+mj-lt"/>
              </a:rPr>
              <a:t>Phase 3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+mj-lt"/>
              </a:rPr>
              <a:t>6/12/20</a:t>
            </a: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3C85B0E3-6F4C-429B-9AD2-10696FCF9A0D}"/>
              </a:ext>
            </a:extLst>
          </p:cNvPr>
          <p:cNvSpPr txBox="1"/>
          <p:nvPr/>
        </p:nvSpPr>
        <p:spPr>
          <a:xfrm>
            <a:off x="3956495" y="5139720"/>
            <a:ext cx="616458" cy="416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+mj-lt"/>
              </a:rPr>
              <a:t>Phase 4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+mj-lt"/>
              </a:rPr>
              <a:t>6/26/20</a:t>
            </a:r>
          </a:p>
        </p:txBody>
      </p:sp>
      <p:grpSp>
        <p:nvGrpSpPr>
          <p:cNvPr id="27" name="Group 17">
            <a:extLst>
              <a:ext uri="{FF2B5EF4-FFF2-40B4-BE49-F238E27FC236}">
                <a16:creationId xmlns:a16="http://schemas.microsoft.com/office/drawing/2014/main" id="{361D4F2B-3852-40AE-94DE-D5501B8C3265}"/>
              </a:ext>
            </a:extLst>
          </p:cNvPr>
          <p:cNvGrpSpPr/>
          <p:nvPr/>
        </p:nvGrpSpPr>
        <p:grpSpPr>
          <a:xfrm>
            <a:off x="4656604" y="1368832"/>
            <a:ext cx="4842522" cy="185936"/>
            <a:chOff x="0" y="0"/>
            <a:chExt cx="34002059" cy="1305560"/>
          </a:xfrm>
        </p:grpSpPr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0508E3B6-D7BE-40F2-B552-AD6AC1D4DD86}"/>
                </a:ext>
              </a:extLst>
            </p:cNvPr>
            <p:cNvSpPr/>
            <p:nvPr/>
          </p:nvSpPr>
          <p:spPr>
            <a:xfrm>
              <a:off x="0" y="-27940"/>
              <a:ext cx="34021108" cy="1360170"/>
            </a:xfrm>
            <a:custGeom>
              <a:avLst/>
              <a:gdLst/>
              <a:ahLst/>
              <a:cxnLst/>
              <a:rect l="l" t="t" r="r" b="b"/>
              <a:pathLst>
                <a:path w="34021108" h="1360170">
                  <a:moveTo>
                    <a:pt x="33946179" y="579120"/>
                  </a:moveTo>
                  <a:lnTo>
                    <a:pt x="33246408" y="55880"/>
                  </a:lnTo>
                  <a:cubicBezTo>
                    <a:pt x="33172747" y="0"/>
                    <a:pt x="33111790" y="30480"/>
                    <a:pt x="33111790" y="123190"/>
                  </a:cubicBezTo>
                  <a:lnTo>
                    <a:pt x="33111790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33107331" y="805180"/>
                  </a:lnTo>
                  <a:lnTo>
                    <a:pt x="33107331" y="1236980"/>
                  </a:lnTo>
                  <a:cubicBezTo>
                    <a:pt x="33107331" y="1329690"/>
                    <a:pt x="33171479" y="1360170"/>
                    <a:pt x="33245140" y="1304290"/>
                  </a:cubicBezTo>
                  <a:lnTo>
                    <a:pt x="33946179" y="779780"/>
                  </a:lnTo>
                  <a:cubicBezTo>
                    <a:pt x="34021108" y="726440"/>
                    <a:pt x="34021108" y="635000"/>
                    <a:pt x="33946179" y="579120"/>
                  </a:cubicBezTo>
                  <a:close/>
                </a:path>
              </a:pathLst>
            </a:custGeom>
            <a:solidFill>
              <a:srgbClr val="5DBB61"/>
            </a:solidFill>
          </p:spPr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2B2C135-0705-4E58-8A41-8C31AE8AC4D0}"/>
              </a:ext>
            </a:extLst>
          </p:cNvPr>
          <p:cNvSpPr txBox="1"/>
          <p:nvPr/>
        </p:nvSpPr>
        <p:spPr>
          <a:xfrm>
            <a:off x="3888356" y="6406321"/>
            <a:ext cx="7418402" cy="22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050" spc="28" dirty="0">
                <a:solidFill>
                  <a:srgbClr val="000000"/>
                </a:solidFill>
                <a:latin typeface="+mj-lt"/>
              </a:rPr>
              <a:t>Source: New York State Department of Labor, Division of Research and Statistics</a:t>
            </a:r>
          </a:p>
        </p:txBody>
      </p:sp>
    </p:spTree>
    <p:extLst>
      <p:ext uri="{BB962C8B-B14F-4D97-AF65-F5344CB8AC3E}">
        <p14:creationId xmlns:p14="http://schemas.microsoft.com/office/powerpoint/2010/main" val="36153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64" y="5125766"/>
            <a:ext cx="1163233" cy="86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2" y="5125766"/>
            <a:ext cx="1729039" cy="845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BEEC8-8887-4869-B8A0-04E6E3E22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664" y="2054269"/>
            <a:ext cx="2523286" cy="2398734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Leadership Alliance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 informal merger of The Agency and the Greater Binghamton Chamber of Commerce (November 2019)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E50B247-6FCF-4DFB-A5AF-A1E1AF549A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723331"/>
              </p:ext>
            </p:extLst>
          </p:nvPr>
        </p:nvGraphicFramePr>
        <p:xfrm>
          <a:off x="4552950" y="1732236"/>
          <a:ext cx="5486400" cy="3393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9530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412C6F-54AB-419B-9978-993FD32921B7}"/>
              </a:ext>
            </a:extLst>
          </p:cNvPr>
          <p:cNvSpPr/>
          <p:nvPr/>
        </p:nvSpPr>
        <p:spPr>
          <a:xfrm>
            <a:off x="691763" y="733094"/>
            <a:ext cx="2806811" cy="5629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8AD67D-4073-4520-8DD0-0759AFDF19EE}"/>
              </a:ext>
            </a:extLst>
          </p:cNvPr>
          <p:cNvSpPr txBox="1">
            <a:spLocks/>
          </p:cNvSpPr>
          <p:nvPr/>
        </p:nvSpPr>
        <p:spPr>
          <a:xfrm>
            <a:off x="1111314" y="504908"/>
            <a:ext cx="9704915" cy="1016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Unemployment Rate: U.S., NY State, Broome County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(Numbers in thousands, not seasonally adjusted)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4BF8FE49-F6AB-49DE-BA87-224ED930730E}"/>
              </a:ext>
            </a:extLst>
          </p:cNvPr>
          <p:cNvSpPr txBox="1"/>
          <p:nvPr/>
        </p:nvSpPr>
        <p:spPr>
          <a:xfrm>
            <a:off x="2254570" y="6590803"/>
            <a:ext cx="7418402" cy="22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050" spc="28" dirty="0">
                <a:solidFill>
                  <a:srgbClr val="000000"/>
                </a:solidFill>
                <a:latin typeface="+mj-lt"/>
              </a:rPr>
              <a:t>Source: New York State Department of Labor, Division of Research and Statistics</a:t>
            </a:r>
          </a:p>
        </p:txBody>
      </p:sp>
      <p:grpSp>
        <p:nvGrpSpPr>
          <p:cNvPr id="68" name="Group 4">
            <a:extLst>
              <a:ext uri="{FF2B5EF4-FFF2-40B4-BE49-F238E27FC236}">
                <a16:creationId xmlns:a16="http://schemas.microsoft.com/office/drawing/2014/main" id="{2C997FBE-F54B-4899-9B4D-BA20DF7CC38B}"/>
              </a:ext>
            </a:extLst>
          </p:cNvPr>
          <p:cNvGrpSpPr/>
          <p:nvPr/>
        </p:nvGrpSpPr>
        <p:grpSpPr>
          <a:xfrm>
            <a:off x="8084182" y="3290202"/>
            <a:ext cx="138798" cy="138798"/>
            <a:chOff x="0" y="0"/>
            <a:chExt cx="1913890" cy="1913890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B8A334BE-7B0D-4107-BE68-9DA1CAC08132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ADA9"/>
            </a:solidFill>
          </p:spPr>
        </p:sp>
      </p:grpSp>
      <p:sp>
        <p:nvSpPr>
          <p:cNvPr id="70" name="TextBox 6">
            <a:extLst>
              <a:ext uri="{FF2B5EF4-FFF2-40B4-BE49-F238E27FC236}">
                <a16:creationId xmlns:a16="http://schemas.microsoft.com/office/drawing/2014/main" id="{9F0CE7F6-7E15-42E0-B2C3-EE5877F128A6}"/>
              </a:ext>
            </a:extLst>
          </p:cNvPr>
          <p:cNvSpPr txBox="1"/>
          <p:nvPr/>
        </p:nvSpPr>
        <p:spPr>
          <a:xfrm>
            <a:off x="8318695" y="3186640"/>
            <a:ext cx="1103683" cy="24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7"/>
              </a:lnSpc>
            </a:pPr>
            <a:r>
              <a:rPr lang="en-US" sz="1398" dirty="0">
                <a:solidFill>
                  <a:srgbClr val="000000"/>
                </a:solidFill>
                <a:latin typeface="+mj-lt"/>
              </a:rPr>
              <a:t>United States</a:t>
            </a:r>
          </a:p>
        </p:txBody>
      </p:sp>
      <p:sp>
        <p:nvSpPr>
          <p:cNvPr id="85" name="TextBox 7">
            <a:extLst>
              <a:ext uri="{FF2B5EF4-FFF2-40B4-BE49-F238E27FC236}">
                <a16:creationId xmlns:a16="http://schemas.microsoft.com/office/drawing/2014/main" id="{228524FF-DA23-4CAA-9307-796EC09749D9}"/>
              </a:ext>
            </a:extLst>
          </p:cNvPr>
          <p:cNvSpPr txBox="1"/>
          <p:nvPr/>
        </p:nvSpPr>
        <p:spPr>
          <a:xfrm>
            <a:off x="8292379" y="3679529"/>
            <a:ext cx="1354277" cy="24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7"/>
              </a:lnSpc>
            </a:pPr>
            <a:r>
              <a:rPr lang="en-US" sz="1398">
                <a:solidFill>
                  <a:srgbClr val="000000"/>
                </a:solidFill>
                <a:latin typeface="+mj-lt"/>
              </a:rPr>
              <a:t>New York State</a:t>
            </a:r>
          </a:p>
        </p:txBody>
      </p:sp>
      <p:grpSp>
        <p:nvGrpSpPr>
          <p:cNvPr id="86" name="Group 8">
            <a:extLst>
              <a:ext uri="{FF2B5EF4-FFF2-40B4-BE49-F238E27FC236}">
                <a16:creationId xmlns:a16="http://schemas.microsoft.com/office/drawing/2014/main" id="{344C6DEB-54CF-4526-9F29-A0C08A9D1C48}"/>
              </a:ext>
            </a:extLst>
          </p:cNvPr>
          <p:cNvGrpSpPr/>
          <p:nvPr/>
        </p:nvGrpSpPr>
        <p:grpSpPr>
          <a:xfrm>
            <a:off x="8084182" y="3760292"/>
            <a:ext cx="138798" cy="138798"/>
            <a:chOff x="0" y="0"/>
            <a:chExt cx="1913890" cy="1913890"/>
          </a:xfrm>
        </p:grpSpPr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id="{B1F88A2F-F798-47DD-806A-369E665597A0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BDC85"/>
            </a:solidFill>
          </p:spPr>
        </p:sp>
      </p:grpSp>
      <p:grpSp>
        <p:nvGrpSpPr>
          <p:cNvPr id="115" name="Group 36">
            <a:extLst>
              <a:ext uri="{FF2B5EF4-FFF2-40B4-BE49-F238E27FC236}">
                <a16:creationId xmlns:a16="http://schemas.microsoft.com/office/drawing/2014/main" id="{CC281E33-BF28-4BFE-BE65-8A4EA958A978}"/>
              </a:ext>
            </a:extLst>
          </p:cNvPr>
          <p:cNvGrpSpPr/>
          <p:nvPr/>
        </p:nvGrpSpPr>
        <p:grpSpPr>
          <a:xfrm>
            <a:off x="8084182" y="4236295"/>
            <a:ext cx="138798" cy="138798"/>
            <a:chOff x="0" y="0"/>
            <a:chExt cx="1913890" cy="1913890"/>
          </a:xfrm>
        </p:grpSpPr>
        <p:sp>
          <p:nvSpPr>
            <p:cNvPr id="116" name="Freeform 37">
              <a:extLst>
                <a:ext uri="{FF2B5EF4-FFF2-40B4-BE49-F238E27FC236}">
                  <a16:creationId xmlns:a16="http://schemas.microsoft.com/office/drawing/2014/main" id="{EC140676-0D94-4B47-8D0C-1E13736A7F33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753"/>
            </a:solidFill>
          </p:spPr>
        </p:sp>
      </p:grpSp>
      <p:sp>
        <p:nvSpPr>
          <p:cNvPr id="117" name="TextBox 38">
            <a:extLst>
              <a:ext uri="{FF2B5EF4-FFF2-40B4-BE49-F238E27FC236}">
                <a16:creationId xmlns:a16="http://schemas.microsoft.com/office/drawing/2014/main" id="{31846387-0FB0-47AA-9466-B4138B5CF4FD}"/>
              </a:ext>
            </a:extLst>
          </p:cNvPr>
          <p:cNvSpPr txBox="1"/>
          <p:nvPr/>
        </p:nvSpPr>
        <p:spPr>
          <a:xfrm>
            <a:off x="8318695" y="4165464"/>
            <a:ext cx="1354277" cy="24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7"/>
              </a:lnSpc>
            </a:pPr>
            <a:r>
              <a:rPr lang="en-US" sz="1398">
                <a:solidFill>
                  <a:srgbClr val="000000"/>
                </a:solidFill>
                <a:latin typeface="+mj-lt"/>
              </a:rPr>
              <a:t>Broome County</a:t>
            </a:r>
          </a:p>
        </p:txBody>
      </p:sp>
      <p:grpSp>
        <p:nvGrpSpPr>
          <p:cNvPr id="40" name="Group 10">
            <a:extLst>
              <a:ext uri="{FF2B5EF4-FFF2-40B4-BE49-F238E27FC236}">
                <a16:creationId xmlns:a16="http://schemas.microsoft.com/office/drawing/2014/main" id="{F5E64DA4-8624-45D3-9233-7549D96F6B14}"/>
              </a:ext>
            </a:extLst>
          </p:cNvPr>
          <p:cNvGrpSpPr/>
          <p:nvPr/>
        </p:nvGrpSpPr>
        <p:grpSpPr>
          <a:xfrm>
            <a:off x="2547381" y="2193271"/>
            <a:ext cx="4757186" cy="3360234"/>
            <a:chOff x="0" y="-47625"/>
            <a:chExt cx="6342915" cy="4480311"/>
          </a:xfrm>
        </p:grpSpPr>
        <p:sp>
          <p:nvSpPr>
            <p:cNvPr id="41" name="TextBox 11">
              <a:extLst>
                <a:ext uri="{FF2B5EF4-FFF2-40B4-BE49-F238E27FC236}">
                  <a16:creationId xmlns:a16="http://schemas.microsoft.com/office/drawing/2014/main" id="{AB177519-61BE-491A-97BA-51152FB8FE74}"/>
                </a:ext>
              </a:extLst>
            </p:cNvPr>
            <p:cNvSpPr txBox="1"/>
            <p:nvPr/>
          </p:nvSpPr>
          <p:spPr>
            <a:xfrm>
              <a:off x="786679" y="4072417"/>
              <a:ext cx="1389059" cy="360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9"/>
                </a:lnSpc>
              </a:pPr>
              <a:r>
                <a:rPr lang="en-US" sz="1678">
                  <a:solidFill>
                    <a:srgbClr val="000000"/>
                  </a:solidFill>
                  <a:latin typeface="+mj-lt"/>
                </a:rPr>
                <a:t>March</a:t>
              </a:r>
            </a:p>
          </p:txBody>
        </p:sp>
        <p:sp>
          <p:nvSpPr>
            <p:cNvPr id="42" name="TextBox 12">
              <a:extLst>
                <a:ext uri="{FF2B5EF4-FFF2-40B4-BE49-F238E27FC236}">
                  <a16:creationId xmlns:a16="http://schemas.microsoft.com/office/drawing/2014/main" id="{B2F7895C-28DB-4127-AF81-C8FA717B57D1}"/>
                </a:ext>
              </a:extLst>
            </p:cNvPr>
            <p:cNvSpPr txBox="1"/>
            <p:nvPr/>
          </p:nvSpPr>
          <p:spPr>
            <a:xfrm>
              <a:off x="2175737" y="4072417"/>
              <a:ext cx="1389059" cy="360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9"/>
                </a:lnSpc>
              </a:pPr>
              <a:r>
                <a:rPr lang="en-US" sz="1678">
                  <a:solidFill>
                    <a:srgbClr val="000000"/>
                  </a:solidFill>
                  <a:latin typeface="+mj-lt"/>
                </a:rPr>
                <a:t>April</a:t>
              </a:r>
            </a:p>
          </p:txBody>
        </p:sp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id="{D8591B90-C35A-4491-9400-F572885A153A}"/>
                </a:ext>
              </a:extLst>
            </p:cNvPr>
            <p:cNvSpPr txBox="1"/>
            <p:nvPr/>
          </p:nvSpPr>
          <p:spPr>
            <a:xfrm>
              <a:off x="3564798" y="4072417"/>
              <a:ext cx="1389059" cy="360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9"/>
                </a:lnSpc>
              </a:pPr>
              <a:r>
                <a:rPr lang="en-US" sz="1678" dirty="0">
                  <a:solidFill>
                    <a:srgbClr val="000000"/>
                  </a:solidFill>
                  <a:latin typeface="+mj-lt"/>
                </a:rPr>
                <a:t>May</a:t>
              </a:r>
            </a:p>
          </p:txBody>
        </p:sp>
        <p:sp>
          <p:nvSpPr>
            <p:cNvPr id="44" name="TextBox 14">
              <a:extLst>
                <a:ext uri="{FF2B5EF4-FFF2-40B4-BE49-F238E27FC236}">
                  <a16:creationId xmlns:a16="http://schemas.microsoft.com/office/drawing/2014/main" id="{6816680E-E9C0-455A-B9BD-4ACA8CA8DEE5}"/>
                </a:ext>
              </a:extLst>
            </p:cNvPr>
            <p:cNvSpPr txBox="1"/>
            <p:nvPr/>
          </p:nvSpPr>
          <p:spPr>
            <a:xfrm>
              <a:off x="4953856" y="4072417"/>
              <a:ext cx="1389059" cy="360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9"/>
                </a:lnSpc>
              </a:pPr>
              <a:r>
                <a:rPr lang="en-US" sz="1678">
                  <a:solidFill>
                    <a:srgbClr val="000000"/>
                  </a:solidFill>
                  <a:latin typeface="+mj-lt"/>
                </a:rPr>
                <a:t>June</a:t>
              </a:r>
            </a:p>
          </p:txBody>
        </p:sp>
        <p:grpSp>
          <p:nvGrpSpPr>
            <p:cNvPr id="45" name="Group 15">
              <a:extLst>
                <a:ext uri="{FF2B5EF4-FFF2-40B4-BE49-F238E27FC236}">
                  <a16:creationId xmlns:a16="http://schemas.microsoft.com/office/drawing/2014/main" id="{2CDA7017-27AC-4186-8C7B-85F1775C6E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6679" y="166778"/>
              <a:ext cx="5556236" cy="3811181"/>
              <a:chOff x="0" y="0"/>
              <a:chExt cx="7772400" cy="5331311"/>
            </a:xfrm>
          </p:grpSpPr>
          <p:sp>
            <p:nvSpPr>
              <p:cNvPr id="61" name="Freeform 16">
                <a:extLst>
                  <a:ext uri="{FF2B5EF4-FFF2-40B4-BE49-F238E27FC236}">
                    <a16:creationId xmlns:a16="http://schemas.microsoft.com/office/drawing/2014/main" id="{9790EE68-87F1-42D1-9471-3650F08B9DFE}"/>
                  </a:ext>
                </a:extLst>
              </p:cNvPr>
              <p:cNvSpPr/>
              <p:nvPr/>
            </p:nvSpPr>
            <p:spPr>
              <a:xfrm>
                <a:off x="0" y="-6350"/>
                <a:ext cx="77724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2700">
                    <a:moveTo>
                      <a:pt x="0" y="0"/>
                    </a:moveTo>
                    <a:lnTo>
                      <a:pt x="7772400" y="0"/>
                    </a:lnTo>
                    <a:lnTo>
                      <a:pt x="77724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2" name="Freeform 17">
                <a:extLst>
                  <a:ext uri="{FF2B5EF4-FFF2-40B4-BE49-F238E27FC236}">
                    <a16:creationId xmlns:a16="http://schemas.microsoft.com/office/drawing/2014/main" id="{2077B013-3354-40FD-B67B-E5461809CBE8}"/>
                  </a:ext>
                </a:extLst>
              </p:cNvPr>
              <p:cNvSpPr/>
              <p:nvPr/>
            </p:nvSpPr>
            <p:spPr>
              <a:xfrm>
                <a:off x="0" y="1326478"/>
                <a:ext cx="77724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2700">
                    <a:moveTo>
                      <a:pt x="0" y="0"/>
                    </a:moveTo>
                    <a:lnTo>
                      <a:pt x="7772400" y="0"/>
                    </a:lnTo>
                    <a:lnTo>
                      <a:pt x="77724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3" name="Freeform 18">
                <a:extLst>
                  <a:ext uri="{FF2B5EF4-FFF2-40B4-BE49-F238E27FC236}">
                    <a16:creationId xmlns:a16="http://schemas.microsoft.com/office/drawing/2014/main" id="{73A9AA5B-13A3-4806-BFB7-4D367C7EFD15}"/>
                  </a:ext>
                </a:extLst>
              </p:cNvPr>
              <p:cNvSpPr/>
              <p:nvPr/>
            </p:nvSpPr>
            <p:spPr>
              <a:xfrm>
                <a:off x="0" y="2659306"/>
                <a:ext cx="77724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2700">
                    <a:moveTo>
                      <a:pt x="0" y="0"/>
                    </a:moveTo>
                    <a:lnTo>
                      <a:pt x="7772400" y="0"/>
                    </a:lnTo>
                    <a:lnTo>
                      <a:pt x="77724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4" name="Freeform 19">
                <a:extLst>
                  <a:ext uri="{FF2B5EF4-FFF2-40B4-BE49-F238E27FC236}">
                    <a16:creationId xmlns:a16="http://schemas.microsoft.com/office/drawing/2014/main" id="{DB565B80-F816-4522-9841-FC90DB429739}"/>
                  </a:ext>
                </a:extLst>
              </p:cNvPr>
              <p:cNvSpPr/>
              <p:nvPr/>
            </p:nvSpPr>
            <p:spPr>
              <a:xfrm>
                <a:off x="0" y="3992133"/>
                <a:ext cx="77724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2700">
                    <a:moveTo>
                      <a:pt x="0" y="0"/>
                    </a:moveTo>
                    <a:lnTo>
                      <a:pt x="7772400" y="0"/>
                    </a:lnTo>
                    <a:lnTo>
                      <a:pt x="77724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7C6F3D3F-CFD5-4360-A88D-3836EC8D4BE1}"/>
                  </a:ext>
                </a:extLst>
              </p:cNvPr>
              <p:cNvSpPr/>
              <p:nvPr/>
            </p:nvSpPr>
            <p:spPr>
              <a:xfrm>
                <a:off x="0" y="5324961"/>
                <a:ext cx="77724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2700">
                    <a:moveTo>
                      <a:pt x="0" y="0"/>
                    </a:moveTo>
                    <a:lnTo>
                      <a:pt x="7772400" y="0"/>
                    </a:lnTo>
                    <a:lnTo>
                      <a:pt x="77724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id="{FB485A59-75E5-4491-A655-BA751E26D76F}"/>
                </a:ext>
              </a:extLst>
            </p:cNvPr>
            <p:cNvSpPr txBox="1"/>
            <p:nvPr/>
          </p:nvSpPr>
          <p:spPr>
            <a:xfrm>
              <a:off x="0" y="-47625"/>
              <a:ext cx="644596" cy="360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49"/>
                </a:lnSpc>
              </a:pPr>
              <a:r>
                <a:rPr lang="en-US" sz="1678">
                  <a:solidFill>
                    <a:srgbClr val="000000"/>
                  </a:solidFill>
                  <a:latin typeface="+mj-lt"/>
                </a:rPr>
                <a:t>20% </a:t>
              </a:r>
            </a:p>
          </p:txBody>
        </p:sp>
        <p:sp>
          <p:nvSpPr>
            <p:cNvPr id="47" name="TextBox 22">
              <a:extLst>
                <a:ext uri="{FF2B5EF4-FFF2-40B4-BE49-F238E27FC236}">
                  <a16:creationId xmlns:a16="http://schemas.microsoft.com/office/drawing/2014/main" id="{6FE4B556-E1C5-4E9E-B153-8DA2D1FFD29C}"/>
                </a:ext>
              </a:extLst>
            </p:cNvPr>
            <p:cNvSpPr txBox="1"/>
            <p:nvPr/>
          </p:nvSpPr>
          <p:spPr>
            <a:xfrm>
              <a:off x="0" y="905169"/>
              <a:ext cx="644596" cy="360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49"/>
                </a:lnSpc>
              </a:pPr>
              <a:r>
                <a:rPr lang="en-US" sz="1678">
                  <a:solidFill>
                    <a:srgbClr val="000000"/>
                  </a:solidFill>
                  <a:latin typeface="+mj-lt"/>
                </a:rPr>
                <a:t>15% </a:t>
              </a:r>
            </a:p>
          </p:txBody>
        </p:sp>
        <p:sp>
          <p:nvSpPr>
            <p:cNvPr id="48" name="TextBox 23">
              <a:extLst>
                <a:ext uri="{FF2B5EF4-FFF2-40B4-BE49-F238E27FC236}">
                  <a16:creationId xmlns:a16="http://schemas.microsoft.com/office/drawing/2014/main" id="{83EDF402-2866-480F-9433-3A61527F65A8}"/>
                </a:ext>
              </a:extLst>
            </p:cNvPr>
            <p:cNvSpPr txBox="1"/>
            <p:nvPr/>
          </p:nvSpPr>
          <p:spPr>
            <a:xfrm>
              <a:off x="0" y="1857967"/>
              <a:ext cx="644596" cy="360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49"/>
                </a:lnSpc>
              </a:pPr>
              <a:r>
                <a:rPr lang="en-US" sz="1678">
                  <a:solidFill>
                    <a:srgbClr val="000000"/>
                  </a:solidFill>
                  <a:latin typeface="+mj-lt"/>
                </a:rPr>
                <a:t>10% </a:t>
              </a:r>
            </a:p>
          </p:txBody>
        </p:sp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34AC7B94-604D-4949-9FC7-1E5C7A351CDA}"/>
                </a:ext>
              </a:extLst>
            </p:cNvPr>
            <p:cNvSpPr txBox="1"/>
            <p:nvPr/>
          </p:nvSpPr>
          <p:spPr>
            <a:xfrm>
              <a:off x="154340" y="2810761"/>
              <a:ext cx="490256" cy="360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49"/>
                </a:lnSpc>
              </a:pPr>
              <a:r>
                <a:rPr lang="en-US" sz="1678">
                  <a:solidFill>
                    <a:srgbClr val="000000"/>
                  </a:solidFill>
                  <a:latin typeface="+mj-lt"/>
                </a:rPr>
                <a:t>5% </a:t>
              </a:r>
            </a:p>
          </p:txBody>
        </p:sp>
        <p:sp>
          <p:nvSpPr>
            <p:cNvPr id="50" name="TextBox 25">
              <a:extLst>
                <a:ext uri="{FF2B5EF4-FFF2-40B4-BE49-F238E27FC236}">
                  <a16:creationId xmlns:a16="http://schemas.microsoft.com/office/drawing/2014/main" id="{24866E2D-D9FE-44A0-A629-0C531A2E7746}"/>
                </a:ext>
              </a:extLst>
            </p:cNvPr>
            <p:cNvSpPr txBox="1"/>
            <p:nvPr/>
          </p:nvSpPr>
          <p:spPr>
            <a:xfrm>
              <a:off x="154340" y="3763555"/>
              <a:ext cx="490256" cy="360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49"/>
                </a:lnSpc>
              </a:pPr>
              <a:r>
                <a:rPr lang="en-US" sz="1678">
                  <a:solidFill>
                    <a:srgbClr val="000000"/>
                  </a:solidFill>
                  <a:latin typeface="+mj-lt"/>
                </a:rPr>
                <a:t>0% </a:t>
              </a:r>
            </a:p>
          </p:txBody>
        </p:sp>
        <p:grpSp>
          <p:nvGrpSpPr>
            <p:cNvPr id="51" name="Group 26">
              <a:extLst>
                <a:ext uri="{FF2B5EF4-FFF2-40B4-BE49-F238E27FC236}">
                  <a16:creationId xmlns:a16="http://schemas.microsoft.com/office/drawing/2014/main" id="{A275647C-9C84-46C1-ADA2-BE7F9D7B54A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6679" y="166778"/>
              <a:ext cx="5556236" cy="3811181"/>
              <a:chOff x="0" y="0"/>
              <a:chExt cx="7772400" cy="5331311"/>
            </a:xfrm>
          </p:grpSpPr>
          <p:sp>
            <p:nvSpPr>
              <p:cNvPr id="52" name="Freeform 27">
                <a:extLst>
                  <a:ext uri="{FF2B5EF4-FFF2-40B4-BE49-F238E27FC236}">
                    <a16:creationId xmlns:a16="http://schemas.microsoft.com/office/drawing/2014/main" id="{F7656497-BE14-4658-81ED-4C06A26C8EEA}"/>
                  </a:ext>
                </a:extLst>
              </p:cNvPr>
              <p:cNvSpPr/>
              <p:nvPr/>
            </p:nvSpPr>
            <p:spPr>
              <a:xfrm>
                <a:off x="908050" y="1396219"/>
                <a:ext cx="2029874" cy="2825421"/>
              </a:xfrm>
              <a:custGeom>
                <a:avLst/>
                <a:gdLst/>
                <a:ahLst/>
                <a:cxnLst/>
                <a:rect l="l" t="t" r="r" b="b"/>
                <a:pathLst>
                  <a:path w="2029874" h="2825421">
                    <a:moveTo>
                      <a:pt x="127000" y="2762204"/>
                    </a:moveTo>
                    <a:cubicBezTo>
                      <a:pt x="126844" y="2727245"/>
                      <a:pt x="98460" y="2698987"/>
                      <a:pt x="63500" y="2698987"/>
                    </a:cubicBezTo>
                    <a:cubicBezTo>
                      <a:pt x="28540" y="2698987"/>
                      <a:pt x="156" y="2727245"/>
                      <a:pt x="0" y="2762204"/>
                    </a:cubicBezTo>
                    <a:cubicBezTo>
                      <a:pt x="156" y="2797163"/>
                      <a:pt x="28540" y="2825421"/>
                      <a:pt x="63500" y="2825421"/>
                    </a:cubicBezTo>
                    <a:cubicBezTo>
                      <a:pt x="98460" y="2825421"/>
                      <a:pt x="126844" y="2797163"/>
                      <a:pt x="127000" y="2762204"/>
                    </a:cubicBezTo>
                    <a:close/>
                    <a:moveTo>
                      <a:pt x="40226" y="2745625"/>
                    </a:moveTo>
                    <a:lnTo>
                      <a:pt x="86774" y="2778783"/>
                    </a:lnTo>
                    <a:lnTo>
                      <a:pt x="2029874" y="33157"/>
                    </a:lnTo>
                    <a:lnTo>
                      <a:pt x="1983326" y="0"/>
                    </a:ln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53" name="Freeform 28">
                <a:extLst>
                  <a:ext uri="{FF2B5EF4-FFF2-40B4-BE49-F238E27FC236}">
                    <a16:creationId xmlns:a16="http://schemas.microsoft.com/office/drawing/2014/main" id="{6DE1E442-A828-4B56-B010-26C4EEC2569C}"/>
                  </a:ext>
                </a:extLst>
              </p:cNvPr>
              <p:cNvSpPr/>
              <p:nvPr/>
            </p:nvSpPr>
            <p:spPr>
              <a:xfrm>
                <a:off x="2851150" y="1349581"/>
                <a:ext cx="2011956" cy="464477"/>
              </a:xfrm>
              <a:custGeom>
                <a:avLst/>
                <a:gdLst/>
                <a:ahLst/>
                <a:cxnLst/>
                <a:rect l="l" t="t" r="r" b="b"/>
                <a:pathLst>
                  <a:path w="2011956" h="464477">
                    <a:moveTo>
                      <a:pt x="127000" y="63217"/>
                    </a:moveTo>
                    <a:cubicBezTo>
                      <a:pt x="126844" y="28257"/>
                      <a:pt x="98459" y="0"/>
                      <a:pt x="63500" y="0"/>
                    </a:cubicBezTo>
                    <a:cubicBezTo>
                      <a:pt x="28541" y="0"/>
                      <a:pt x="156" y="28257"/>
                      <a:pt x="0" y="63217"/>
                    </a:cubicBezTo>
                    <a:cubicBezTo>
                      <a:pt x="156" y="98176"/>
                      <a:pt x="28541" y="126433"/>
                      <a:pt x="63500" y="126433"/>
                    </a:cubicBezTo>
                    <a:cubicBezTo>
                      <a:pt x="98459" y="126433"/>
                      <a:pt x="126844" y="98176"/>
                      <a:pt x="127000" y="63217"/>
                    </a:cubicBezTo>
                    <a:close/>
                    <a:moveTo>
                      <a:pt x="68856" y="35148"/>
                    </a:moveTo>
                    <a:lnTo>
                      <a:pt x="58144" y="91285"/>
                    </a:lnTo>
                    <a:lnTo>
                      <a:pt x="2001244" y="464477"/>
                    </a:lnTo>
                    <a:lnTo>
                      <a:pt x="2011956" y="408340"/>
                    </a:ln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54" name="Freeform 29">
                <a:extLst>
                  <a:ext uri="{FF2B5EF4-FFF2-40B4-BE49-F238E27FC236}">
                    <a16:creationId xmlns:a16="http://schemas.microsoft.com/office/drawing/2014/main" id="{8BD71179-9D76-43FD-9441-2EB209C0CA8A}"/>
                  </a:ext>
                </a:extLst>
              </p:cNvPr>
              <p:cNvSpPr/>
              <p:nvPr/>
            </p:nvSpPr>
            <p:spPr>
              <a:xfrm>
                <a:off x="4794250" y="1722773"/>
                <a:ext cx="2070100" cy="712878"/>
              </a:xfrm>
              <a:custGeom>
                <a:avLst/>
                <a:gdLst/>
                <a:ahLst/>
                <a:cxnLst/>
                <a:rect l="l" t="t" r="r" b="b"/>
                <a:pathLst>
                  <a:path w="2070100" h="712878">
                    <a:moveTo>
                      <a:pt x="127000" y="63216"/>
                    </a:moveTo>
                    <a:cubicBezTo>
                      <a:pt x="126844" y="28257"/>
                      <a:pt x="98459" y="0"/>
                      <a:pt x="63500" y="0"/>
                    </a:cubicBezTo>
                    <a:cubicBezTo>
                      <a:pt x="28541" y="0"/>
                      <a:pt x="156" y="28257"/>
                      <a:pt x="0" y="63216"/>
                    </a:cubicBezTo>
                    <a:cubicBezTo>
                      <a:pt x="156" y="98176"/>
                      <a:pt x="28541" y="126433"/>
                      <a:pt x="63500" y="126433"/>
                    </a:cubicBezTo>
                    <a:cubicBezTo>
                      <a:pt x="98459" y="126433"/>
                      <a:pt x="126844" y="98176"/>
                      <a:pt x="127000" y="63216"/>
                    </a:cubicBezTo>
                    <a:close/>
                    <a:moveTo>
                      <a:pt x="71707" y="35845"/>
                    </a:moveTo>
                    <a:lnTo>
                      <a:pt x="55293" y="90587"/>
                    </a:lnTo>
                    <a:lnTo>
                      <a:pt x="1998393" y="677032"/>
                    </a:lnTo>
                    <a:lnTo>
                      <a:pt x="2014807" y="622290"/>
                    </a:lnTo>
                    <a:close/>
                    <a:moveTo>
                      <a:pt x="2070100" y="649661"/>
                    </a:moveTo>
                    <a:cubicBezTo>
                      <a:pt x="2069943" y="614701"/>
                      <a:pt x="2041560" y="586444"/>
                      <a:pt x="2006600" y="586444"/>
                    </a:cubicBezTo>
                    <a:cubicBezTo>
                      <a:pt x="1971640" y="586444"/>
                      <a:pt x="1943257" y="614701"/>
                      <a:pt x="1943100" y="649661"/>
                    </a:cubicBezTo>
                    <a:cubicBezTo>
                      <a:pt x="1943257" y="684620"/>
                      <a:pt x="1971640" y="712877"/>
                      <a:pt x="2006600" y="712877"/>
                    </a:cubicBezTo>
                    <a:cubicBezTo>
                      <a:pt x="2041560" y="712877"/>
                      <a:pt x="2069943" y="684620"/>
                      <a:pt x="2070100" y="649661"/>
                    </a:cubicBez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55" name="Freeform 30">
                <a:extLst>
                  <a:ext uri="{FF2B5EF4-FFF2-40B4-BE49-F238E27FC236}">
                    <a16:creationId xmlns:a16="http://schemas.microsoft.com/office/drawing/2014/main" id="{1AD1803D-0F3D-46AD-8060-BADBCAEC2349}"/>
                  </a:ext>
                </a:extLst>
              </p:cNvPr>
              <p:cNvSpPr/>
              <p:nvPr/>
            </p:nvSpPr>
            <p:spPr>
              <a:xfrm>
                <a:off x="908050" y="1236801"/>
                <a:ext cx="2030237" cy="2958183"/>
              </a:xfrm>
              <a:custGeom>
                <a:avLst/>
                <a:gdLst/>
                <a:ahLst/>
                <a:cxnLst/>
                <a:rect l="l" t="t" r="r" b="b"/>
                <a:pathLst>
                  <a:path w="2030237" h="2958183">
                    <a:moveTo>
                      <a:pt x="127000" y="2894965"/>
                    </a:moveTo>
                    <a:cubicBezTo>
                      <a:pt x="126844" y="2860006"/>
                      <a:pt x="98460" y="2831749"/>
                      <a:pt x="63500" y="2831749"/>
                    </a:cubicBezTo>
                    <a:cubicBezTo>
                      <a:pt x="28540" y="2831749"/>
                      <a:pt x="156" y="2860006"/>
                      <a:pt x="0" y="2894965"/>
                    </a:cubicBezTo>
                    <a:cubicBezTo>
                      <a:pt x="156" y="2929925"/>
                      <a:pt x="28540" y="2958182"/>
                      <a:pt x="63500" y="2958182"/>
                    </a:cubicBezTo>
                    <a:cubicBezTo>
                      <a:pt x="98460" y="2958182"/>
                      <a:pt x="126844" y="2929925"/>
                      <a:pt x="127000" y="2894965"/>
                    </a:cubicBezTo>
                    <a:close/>
                    <a:moveTo>
                      <a:pt x="39863" y="2878908"/>
                    </a:moveTo>
                    <a:lnTo>
                      <a:pt x="87137" y="2911023"/>
                    </a:lnTo>
                    <a:lnTo>
                      <a:pt x="2030237" y="32115"/>
                    </a:lnTo>
                    <a:lnTo>
                      <a:pt x="1982963" y="0"/>
                    </a:lnTo>
                    <a:close/>
                  </a:path>
                </a:pathLst>
              </a:custGeom>
              <a:solidFill>
                <a:srgbClr val="6BDC85"/>
              </a:solidFill>
            </p:spPr>
          </p:sp>
          <p:sp>
            <p:nvSpPr>
              <p:cNvPr id="56" name="Freeform 31">
                <a:extLst>
                  <a:ext uri="{FF2B5EF4-FFF2-40B4-BE49-F238E27FC236}">
                    <a16:creationId xmlns:a16="http://schemas.microsoft.com/office/drawing/2014/main" id="{A8688A10-22E9-4389-B0D0-AB4E56F90C55}"/>
                  </a:ext>
                </a:extLst>
              </p:cNvPr>
              <p:cNvSpPr/>
              <p:nvPr/>
            </p:nvSpPr>
            <p:spPr>
              <a:xfrm>
                <a:off x="2851150" y="1189642"/>
                <a:ext cx="2009697" cy="304876"/>
              </a:xfrm>
              <a:custGeom>
                <a:avLst/>
                <a:gdLst/>
                <a:ahLst/>
                <a:cxnLst/>
                <a:rect l="l" t="t" r="r" b="b"/>
                <a:pathLst>
                  <a:path w="2009697" h="304876">
                    <a:moveTo>
                      <a:pt x="127000" y="63216"/>
                    </a:moveTo>
                    <a:cubicBezTo>
                      <a:pt x="126844" y="28257"/>
                      <a:pt x="98459" y="0"/>
                      <a:pt x="63500" y="0"/>
                    </a:cubicBezTo>
                    <a:cubicBezTo>
                      <a:pt x="28541" y="0"/>
                      <a:pt x="156" y="28257"/>
                      <a:pt x="0" y="63216"/>
                    </a:cubicBezTo>
                    <a:cubicBezTo>
                      <a:pt x="156" y="98175"/>
                      <a:pt x="28541" y="126433"/>
                      <a:pt x="63500" y="126433"/>
                    </a:cubicBezTo>
                    <a:cubicBezTo>
                      <a:pt x="98459" y="126433"/>
                      <a:pt x="126844" y="98175"/>
                      <a:pt x="127000" y="63216"/>
                    </a:cubicBezTo>
                    <a:close/>
                    <a:moveTo>
                      <a:pt x="66597" y="34810"/>
                    </a:moveTo>
                    <a:lnTo>
                      <a:pt x="60403" y="91623"/>
                    </a:lnTo>
                    <a:lnTo>
                      <a:pt x="2003503" y="304875"/>
                    </a:lnTo>
                    <a:lnTo>
                      <a:pt x="2009697" y="248062"/>
                    </a:lnTo>
                    <a:close/>
                  </a:path>
                </a:pathLst>
              </a:custGeom>
              <a:solidFill>
                <a:srgbClr val="6BDC85"/>
              </a:solidFill>
            </p:spPr>
          </p:sp>
          <p:sp>
            <p:nvSpPr>
              <p:cNvPr id="57" name="Freeform 32">
                <a:extLst>
                  <a:ext uri="{FF2B5EF4-FFF2-40B4-BE49-F238E27FC236}">
                    <a16:creationId xmlns:a16="http://schemas.microsoft.com/office/drawing/2014/main" id="{9CC96612-575E-4E9F-AD5C-50EFD8CE260A}"/>
                  </a:ext>
                </a:extLst>
              </p:cNvPr>
              <p:cNvSpPr/>
              <p:nvPr/>
            </p:nvSpPr>
            <p:spPr>
              <a:xfrm>
                <a:off x="4794250" y="1083015"/>
                <a:ext cx="2070100" cy="446312"/>
              </a:xfrm>
              <a:custGeom>
                <a:avLst/>
                <a:gdLst/>
                <a:ahLst/>
                <a:cxnLst/>
                <a:rect l="l" t="t" r="r" b="b"/>
                <a:pathLst>
                  <a:path w="2070100" h="446312">
                    <a:moveTo>
                      <a:pt x="127000" y="383096"/>
                    </a:moveTo>
                    <a:cubicBezTo>
                      <a:pt x="126844" y="348137"/>
                      <a:pt x="98459" y="319879"/>
                      <a:pt x="63500" y="319879"/>
                    </a:cubicBezTo>
                    <a:cubicBezTo>
                      <a:pt x="28541" y="319879"/>
                      <a:pt x="156" y="348137"/>
                      <a:pt x="0" y="383096"/>
                    </a:cubicBezTo>
                    <a:cubicBezTo>
                      <a:pt x="156" y="418055"/>
                      <a:pt x="28541" y="446312"/>
                      <a:pt x="63500" y="446312"/>
                    </a:cubicBezTo>
                    <a:cubicBezTo>
                      <a:pt x="98459" y="446312"/>
                      <a:pt x="126844" y="418055"/>
                      <a:pt x="127000" y="383096"/>
                    </a:cubicBezTo>
                    <a:close/>
                    <a:moveTo>
                      <a:pt x="58888" y="354895"/>
                    </a:moveTo>
                    <a:lnTo>
                      <a:pt x="68112" y="411296"/>
                    </a:lnTo>
                    <a:lnTo>
                      <a:pt x="2011212" y="91417"/>
                    </a:lnTo>
                    <a:lnTo>
                      <a:pt x="2001988" y="35017"/>
                    </a:lnTo>
                    <a:close/>
                    <a:moveTo>
                      <a:pt x="2070100" y="63217"/>
                    </a:moveTo>
                    <a:cubicBezTo>
                      <a:pt x="2069943" y="28258"/>
                      <a:pt x="2041560" y="0"/>
                      <a:pt x="2006600" y="0"/>
                    </a:cubicBezTo>
                    <a:cubicBezTo>
                      <a:pt x="1971640" y="0"/>
                      <a:pt x="1943257" y="28258"/>
                      <a:pt x="1943100" y="63217"/>
                    </a:cubicBezTo>
                    <a:cubicBezTo>
                      <a:pt x="1943257" y="98176"/>
                      <a:pt x="1971640" y="126434"/>
                      <a:pt x="2006600" y="126434"/>
                    </a:cubicBezTo>
                    <a:cubicBezTo>
                      <a:pt x="2041560" y="126434"/>
                      <a:pt x="2069943" y="98176"/>
                      <a:pt x="2070100" y="63217"/>
                    </a:cubicBezTo>
                    <a:close/>
                  </a:path>
                </a:pathLst>
              </a:custGeom>
              <a:solidFill>
                <a:srgbClr val="6BDC85"/>
              </a:solidFill>
            </p:spPr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6FBA0A2A-7AE0-4C8F-A77F-EE3DC08F3ABA}"/>
                  </a:ext>
                </a:extLst>
              </p:cNvPr>
              <p:cNvSpPr/>
              <p:nvPr/>
            </p:nvSpPr>
            <p:spPr>
              <a:xfrm>
                <a:off x="908050" y="1262389"/>
                <a:ext cx="2029475" cy="2692685"/>
              </a:xfrm>
              <a:custGeom>
                <a:avLst/>
                <a:gdLst/>
                <a:ahLst/>
                <a:cxnLst/>
                <a:rect l="l" t="t" r="r" b="b"/>
                <a:pathLst>
                  <a:path w="2029475" h="2692685">
                    <a:moveTo>
                      <a:pt x="127000" y="2629468"/>
                    </a:moveTo>
                    <a:cubicBezTo>
                      <a:pt x="126844" y="2594509"/>
                      <a:pt x="98460" y="2566252"/>
                      <a:pt x="63500" y="2566252"/>
                    </a:cubicBezTo>
                    <a:cubicBezTo>
                      <a:pt x="28540" y="2566252"/>
                      <a:pt x="156" y="2594509"/>
                      <a:pt x="0" y="2629468"/>
                    </a:cubicBezTo>
                    <a:cubicBezTo>
                      <a:pt x="156" y="2664428"/>
                      <a:pt x="28540" y="2692685"/>
                      <a:pt x="63500" y="2692685"/>
                    </a:cubicBezTo>
                    <a:cubicBezTo>
                      <a:pt x="98460" y="2692685"/>
                      <a:pt x="126844" y="2664428"/>
                      <a:pt x="127000" y="2629468"/>
                    </a:cubicBezTo>
                    <a:close/>
                    <a:moveTo>
                      <a:pt x="40626" y="2612343"/>
                    </a:moveTo>
                    <a:lnTo>
                      <a:pt x="86374" y="2646594"/>
                    </a:lnTo>
                    <a:lnTo>
                      <a:pt x="2029475" y="34251"/>
                    </a:lnTo>
                    <a:lnTo>
                      <a:pt x="1983725" y="0"/>
                    </a:lnTo>
                    <a:close/>
                  </a:path>
                </a:pathLst>
              </a:custGeom>
              <a:solidFill>
                <a:srgbClr val="FFF753"/>
              </a:solidFill>
            </p:spPr>
          </p:sp>
          <p:sp>
            <p:nvSpPr>
              <p:cNvPr id="59" name="Freeform 34">
                <a:extLst>
                  <a:ext uri="{FF2B5EF4-FFF2-40B4-BE49-F238E27FC236}">
                    <a16:creationId xmlns:a16="http://schemas.microsoft.com/office/drawing/2014/main" id="{8B4C9DC6-DDDB-495B-9D7E-6573E38B24F2}"/>
                  </a:ext>
                </a:extLst>
              </p:cNvPr>
              <p:cNvSpPr/>
              <p:nvPr/>
            </p:nvSpPr>
            <p:spPr>
              <a:xfrm>
                <a:off x="2851150" y="1216298"/>
                <a:ext cx="2021540" cy="1287120"/>
              </a:xfrm>
              <a:custGeom>
                <a:avLst/>
                <a:gdLst/>
                <a:ahLst/>
                <a:cxnLst/>
                <a:rect l="l" t="t" r="r" b="b"/>
                <a:pathLst>
                  <a:path w="2021540" h="1287120">
                    <a:moveTo>
                      <a:pt x="127000" y="63217"/>
                    </a:moveTo>
                    <a:cubicBezTo>
                      <a:pt x="126844" y="28258"/>
                      <a:pt x="98459" y="0"/>
                      <a:pt x="63500" y="0"/>
                    </a:cubicBezTo>
                    <a:cubicBezTo>
                      <a:pt x="28541" y="0"/>
                      <a:pt x="156" y="28258"/>
                      <a:pt x="0" y="63217"/>
                    </a:cubicBezTo>
                    <a:cubicBezTo>
                      <a:pt x="156" y="98176"/>
                      <a:pt x="28541" y="126433"/>
                      <a:pt x="63500" y="126433"/>
                    </a:cubicBezTo>
                    <a:cubicBezTo>
                      <a:pt x="98459" y="126433"/>
                      <a:pt x="126844" y="98176"/>
                      <a:pt x="127000" y="63217"/>
                    </a:cubicBezTo>
                    <a:close/>
                    <a:moveTo>
                      <a:pt x="78440" y="38858"/>
                    </a:moveTo>
                    <a:lnTo>
                      <a:pt x="48560" y="87575"/>
                    </a:lnTo>
                    <a:lnTo>
                      <a:pt x="1991660" y="1287120"/>
                    </a:lnTo>
                    <a:lnTo>
                      <a:pt x="2021540" y="1238403"/>
                    </a:lnTo>
                    <a:close/>
                  </a:path>
                </a:pathLst>
              </a:custGeom>
              <a:solidFill>
                <a:srgbClr val="FFF753"/>
              </a:solidFill>
            </p:spPr>
          </p:sp>
          <p:sp>
            <p:nvSpPr>
              <p:cNvPr id="60" name="Freeform 35">
                <a:extLst>
                  <a:ext uri="{FF2B5EF4-FFF2-40B4-BE49-F238E27FC236}">
                    <a16:creationId xmlns:a16="http://schemas.microsoft.com/office/drawing/2014/main" id="{152475C5-A6EE-4DF5-B0C7-8EFD323F904C}"/>
                  </a:ext>
                </a:extLst>
              </p:cNvPr>
              <p:cNvSpPr/>
              <p:nvPr/>
            </p:nvSpPr>
            <p:spPr>
              <a:xfrm>
                <a:off x="4794250" y="2309217"/>
                <a:ext cx="2070100" cy="233060"/>
              </a:xfrm>
              <a:custGeom>
                <a:avLst/>
                <a:gdLst/>
                <a:ahLst/>
                <a:cxnLst/>
                <a:rect l="l" t="t" r="r" b="b"/>
                <a:pathLst>
                  <a:path w="2070100" h="233060">
                    <a:moveTo>
                      <a:pt x="127000" y="169843"/>
                    </a:moveTo>
                    <a:cubicBezTo>
                      <a:pt x="126844" y="134884"/>
                      <a:pt x="98459" y="106626"/>
                      <a:pt x="63500" y="106626"/>
                    </a:cubicBezTo>
                    <a:cubicBezTo>
                      <a:pt x="28541" y="106626"/>
                      <a:pt x="156" y="134884"/>
                      <a:pt x="0" y="169843"/>
                    </a:cubicBezTo>
                    <a:cubicBezTo>
                      <a:pt x="156" y="204802"/>
                      <a:pt x="28541" y="233060"/>
                      <a:pt x="63500" y="233060"/>
                    </a:cubicBezTo>
                    <a:cubicBezTo>
                      <a:pt x="98459" y="233060"/>
                      <a:pt x="126844" y="204802"/>
                      <a:pt x="127000" y="169843"/>
                    </a:cubicBezTo>
                    <a:close/>
                    <a:moveTo>
                      <a:pt x="61944" y="141310"/>
                    </a:moveTo>
                    <a:lnTo>
                      <a:pt x="65056" y="198375"/>
                    </a:lnTo>
                    <a:lnTo>
                      <a:pt x="2008156" y="91749"/>
                    </a:lnTo>
                    <a:lnTo>
                      <a:pt x="2005044" y="34684"/>
                    </a:lnTo>
                    <a:close/>
                    <a:moveTo>
                      <a:pt x="2070100" y="63217"/>
                    </a:moveTo>
                    <a:cubicBezTo>
                      <a:pt x="2069943" y="28257"/>
                      <a:pt x="2041560" y="0"/>
                      <a:pt x="2006600" y="0"/>
                    </a:cubicBezTo>
                    <a:cubicBezTo>
                      <a:pt x="1971640" y="0"/>
                      <a:pt x="1943257" y="28257"/>
                      <a:pt x="1943100" y="63217"/>
                    </a:cubicBezTo>
                    <a:cubicBezTo>
                      <a:pt x="1943257" y="98176"/>
                      <a:pt x="1971640" y="126433"/>
                      <a:pt x="2006600" y="126433"/>
                    </a:cubicBezTo>
                    <a:cubicBezTo>
                      <a:pt x="2041560" y="126433"/>
                      <a:pt x="2069943" y="98176"/>
                      <a:pt x="2070100" y="63217"/>
                    </a:cubicBezTo>
                    <a:close/>
                  </a:path>
                </a:pathLst>
              </a:custGeom>
              <a:solidFill>
                <a:srgbClr val="FFF753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38692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412C6F-54AB-419B-9978-993FD32921B7}"/>
              </a:ext>
            </a:extLst>
          </p:cNvPr>
          <p:cNvSpPr/>
          <p:nvPr/>
        </p:nvSpPr>
        <p:spPr>
          <a:xfrm>
            <a:off x="691763" y="733094"/>
            <a:ext cx="2806811" cy="5629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8AD67D-4073-4520-8DD0-0759AFDF19EE}"/>
              </a:ext>
            </a:extLst>
          </p:cNvPr>
          <p:cNvSpPr txBox="1">
            <a:spLocks/>
          </p:cNvSpPr>
          <p:nvPr/>
        </p:nvSpPr>
        <p:spPr>
          <a:xfrm>
            <a:off x="1120147" y="224733"/>
            <a:ext cx="9951705" cy="1016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Unemployment Rates by County, New York State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95C1A77F-967C-4D54-9ADA-5B2054E2E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27"/>
          <a:stretch/>
        </p:blipFill>
        <p:spPr>
          <a:xfrm>
            <a:off x="3826525" y="1241455"/>
            <a:ext cx="4538947" cy="55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50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412C6F-54AB-419B-9978-993FD32921B7}"/>
              </a:ext>
            </a:extLst>
          </p:cNvPr>
          <p:cNvSpPr/>
          <p:nvPr/>
        </p:nvSpPr>
        <p:spPr>
          <a:xfrm>
            <a:off x="691763" y="733094"/>
            <a:ext cx="2806811" cy="5629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8AD67D-4073-4520-8DD0-0759AFDF19EE}"/>
              </a:ext>
            </a:extLst>
          </p:cNvPr>
          <p:cNvSpPr txBox="1">
            <a:spLocks/>
          </p:cNvSpPr>
          <p:nvPr/>
        </p:nvSpPr>
        <p:spPr>
          <a:xfrm>
            <a:off x="1111314" y="66758"/>
            <a:ext cx="9704915" cy="1016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Unemployment Rates by State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43EBB76-6A6A-4C1C-96C5-6BC869DE41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8869" y="1080547"/>
            <a:ext cx="7614261" cy="571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20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412C6F-54AB-419B-9978-993FD32921B7}"/>
              </a:ext>
            </a:extLst>
          </p:cNvPr>
          <p:cNvSpPr/>
          <p:nvPr/>
        </p:nvSpPr>
        <p:spPr>
          <a:xfrm>
            <a:off x="691763" y="733094"/>
            <a:ext cx="2806811" cy="5629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5C91E-3DE1-4605-A84B-86F3B73E0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676" y="1319079"/>
            <a:ext cx="7501754" cy="5271724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778AD67D-4073-4520-8DD0-0759AFDF19EE}"/>
              </a:ext>
            </a:extLst>
          </p:cNvPr>
          <p:cNvSpPr txBox="1">
            <a:spLocks/>
          </p:cNvSpPr>
          <p:nvPr/>
        </p:nvSpPr>
        <p:spPr>
          <a:xfrm>
            <a:off x="1111314" y="504908"/>
            <a:ext cx="9704915" cy="1016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Change in Jobs by Major Industry Sector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DED4463-8061-4806-A8E9-DF381E61F9A2}"/>
              </a:ext>
            </a:extLst>
          </p:cNvPr>
          <p:cNvSpPr txBox="1"/>
          <p:nvPr/>
        </p:nvSpPr>
        <p:spPr>
          <a:xfrm>
            <a:off x="2765340" y="2035633"/>
            <a:ext cx="298287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</a:rPr>
              <a:t>MAR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E774D6E-0DC3-47CD-8679-5BAA5881E5DA}"/>
              </a:ext>
            </a:extLst>
          </p:cNvPr>
          <p:cNvSpPr txBox="1"/>
          <p:nvPr/>
        </p:nvSpPr>
        <p:spPr>
          <a:xfrm>
            <a:off x="5093343" y="2035633"/>
            <a:ext cx="298287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</a:rPr>
              <a:t>APR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06DCDAA-4703-4F35-8B50-EEFB5BF08678}"/>
              </a:ext>
            </a:extLst>
          </p:cNvPr>
          <p:cNvSpPr txBox="1"/>
          <p:nvPr/>
        </p:nvSpPr>
        <p:spPr>
          <a:xfrm>
            <a:off x="7415931" y="2035633"/>
            <a:ext cx="298287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</a:rPr>
              <a:t>MAY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A352988-D58C-4B11-9E4D-4E6880A88104}"/>
              </a:ext>
            </a:extLst>
          </p:cNvPr>
          <p:cNvSpPr txBox="1"/>
          <p:nvPr/>
        </p:nvSpPr>
        <p:spPr>
          <a:xfrm>
            <a:off x="2254570" y="6590803"/>
            <a:ext cx="7418402" cy="22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050" spc="28" dirty="0">
                <a:solidFill>
                  <a:srgbClr val="000000"/>
                </a:solidFill>
                <a:latin typeface="+mj-lt"/>
              </a:rPr>
              <a:t>Source: New York State Department of Labor, Division of Research and Statistics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2C0D53B0-173A-48DC-B46A-7E685B0F4F16}"/>
              </a:ext>
            </a:extLst>
          </p:cNvPr>
          <p:cNvSpPr txBox="1"/>
          <p:nvPr/>
        </p:nvSpPr>
        <p:spPr>
          <a:xfrm>
            <a:off x="9672972" y="2035633"/>
            <a:ext cx="298287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</a:rPr>
              <a:t>JUN</a:t>
            </a:r>
          </a:p>
        </p:txBody>
      </p:sp>
    </p:spTree>
    <p:extLst>
      <p:ext uri="{BB962C8B-B14F-4D97-AF65-F5344CB8AC3E}">
        <p14:creationId xmlns:p14="http://schemas.microsoft.com/office/powerpoint/2010/main" val="2325336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412C6F-54AB-419B-9978-993FD32921B7}"/>
              </a:ext>
            </a:extLst>
          </p:cNvPr>
          <p:cNvSpPr/>
          <p:nvPr/>
        </p:nvSpPr>
        <p:spPr>
          <a:xfrm>
            <a:off x="691763" y="733094"/>
            <a:ext cx="2806811" cy="5629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8AD67D-4073-4520-8DD0-0759AFDF19EE}"/>
              </a:ext>
            </a:extLst>
          </p:cNvPr>
          <p:cNvSpPr txBox="1">
            <a:spLocks/>
          </p:cNvSpPr>
          <p:nvPr/>
        </p:nvSpPr>
        <p:spPr>
          <a:xfrm>
            <a:off x="691763" y="224733"/>
            <a:ext cx="10808473" cy="1016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New York State Labor Market Overview – June 2020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3DC9CC20-0798-4A2C-8422-287CB1A84A76}"/>
              </a:ext>
            </a:extLst>
          </p:cNvPr>
          <p:cNvSpPr txBox="1"/>
          <p:nvPr/>
        </p:nvSpPr>
        <p:spPr>
          <a:xfrm>
            <a:off x="2386797" y="6547967"/>
            <a:ext cx="741840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200" spc="28" dirty="0">
                <a:solidFill>
                  <a:srgbClr val="000000"/>
                </a:solidFill>
                <a:latin typeface="+mj-lt"/>
              </a:rPr>
              <a:t>Source: New York State Department of Labor, Division of Research and 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F7BC77-0D6F-41C5-9C6F-E462DAD486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39214" y="995931"/>
            <a:ext cx="6913569" cy="551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01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412C6F-54AB-419B-9978-993FD32921B7}"/>
              </a:ext>
            </a:extLst>
          </p:cNvPr>
          <p:cNvSpPr/>
          <p:nvPr/>
        </p:nvSpPr>
        <p:spPr>
          <a:xfrm>
            <a:off x="691763" y="733094"/>
            <a:ext cx="2806811" cy="5629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8AD67D-4073-4520-8DD0-0759AFDF19EE}"/>
              </a:ext>
            </a:extLst>
          </p:cNvPr>
          <p:cNvSpPr txBox="1">
            <a:spLocks/>
          </p:cNvSpPr>
          <p:nvPr/>
        </p:nvSpPr>
        <p:spPr>
          <a:xfrm>
            <a:off x="691763" y="224733"/>
            <a:ext cx="10808473" cy="1016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New York State Labor Market Overview – June 2020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3DC9CC20-0798-4A2C-8422-287CB1A84A76}"/>
              </a:ext>
            </a:extLst>
          </p:cNvPr>
          <p:cNvSpPr txBox="1"/>
          <p:nvPr/>
        </p:nvSpPr>
        <p:spPr>
          <a:xfrm>
            <a:off x="2386797" y="6547967"/>
            <a:ext cx="741840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200" spc="28" dirty="0">
                <a:solidFill>
                  <a:srgbClr val="000000"/>
                </a:solidFill>
                <a:latin typeface="+mj-lt"/>
              </a:rPr>
              <a:t>Source: New York State Department of Labor, Division of Research and Statistics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F0B90B3-BE6F-4236-AE5B-F9F6C851C7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86797" y="928628"/>
            <a:ext cx="7268203" cy="56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01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EB24-78B4-4914-9B2A-B73D00F9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1706880"/>
            <a:ext cx="3257550" cy="401814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Labor Market Profile</a:t>
            </a:r>
            <a:br>
              <a:rPr lang="en-US" dirty="0"/>
            </a:br>
            <a:br>
              <a:rPr lang="en-US" dirty="0"/>
            </a:br>
            <a:r>
              <a:rPr lang="en-US" sz="3100" dirty="0"/>
              <a:t>Nonfarm Employment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BINGHAMTON MSA</a:t>
            </a:r>
            <a:br>
              <a:rPr lang="en-US" sz="2700" dirty="0"/>
            </a:br>
            <a:br>
              <a:rPr lang="en-US" dirty="0"/>
            </a:br>
            <a:r>
              <a:rPr lang="en-US" sz="1600" dirty="0"/>
              <a:t>June 2020, May 2020, June 2019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B2C135-0705-4E58-8A41-8C31AE8AC4D0}"/>
              </a:ext>
            </a:extLst>
          </p:cNvPr>
          <p:cNvSpPr txBox="1"/>
          <p:nvPr/>
        </p:nvSpPr>
        <p:spPr>
          <a:xfrm>
            <a:off x="3888356" y="6406321"/>
            <a:ext cx="7418402" cy="22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050" spc="28" dirty="0">
                <a:solidFill>
                  <a:srgbClr val="000000"/>
                </a:solidFill>
                <a:latin typeface="+mj-lt"/>
              </a:rPr>
              <a:t>Source: New York State Department of Labor, Division of Research and Statistics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D0E41-8EC2-493F-8FF7-57153229E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922" y="643128"/>
            <a:ext cx="82200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52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412C6F-54AB-419B-9978-993FD32921B7}"/>
              </a:ext>
            </a:extLst>
          </p:cNvPr>
          <p:cNvSpPr/>
          <p:nvPr/>
        </p:nvSpPr>
        <p:spPr>
          <a:xfrm>
            <a:off x="691763" y="733094"/>
            <a:ext cx="2806811" cy="5629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8AD67D-4073-4520-8DD0-0759AFDF19EE}"/>
              </a:ext>
            </a:extLst>
          </p:cNvPr>
          <p:cNvSpPr txBox="1">
            <a:spLocks/>
          </p:cNvSpPr>
          <p:nvPr/>
        </p:nvSpPr>
        <p:spPr>
          <a:xfrm>
            <a:off x="1111314" y="504908"/>
            <a:ext cx="9704915" cy="1016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MetLife &amp; U.S. Chamber of Commerce Small Business Coronavirus Impact Poll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55626823-A392-4053-A5F5-C38FBC3761BC}"/>
              </a:ext>
            </a:extLst>
          </p:cNvPr>
          <p:cNvSpPr txBox="1"/>
          <p:nvPr/>
        </p:nvSpPr>
        <p:spPr>
          <a:xfrm>
            <a:off x="2254570" y="6590803"/>
            <a:ext cx="7418402" cy="22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050" spc="28" dirty="0">
                <a:solidFill>
                  <a:srgbClr val="000000"/>
                </a:solidFill>
                <a:latin typeface="+mj-lt"/>
              </a:rPr>
              <a:t>Source: U.S. Chamber of Commerce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9AB77C3-2CD9-4C25-AD8C-69C728A466EF}"/>
              </a:ext>
            </a:extLst>
          </p:cNvPr>
          <p:cNvSpPr txBox="1"/>
          <p:nvPr/>
        </p:nvSpPr>
        <p:spPr>
          <a:xfrm>
            <a:off x="5729547" y="1953207"/>
            <a:ext cx="3265826" cy="821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176" dirty="0">
                <a:solidFill>
                  <a:srgbClr val="000000"/>
                </a:solidFill>
                <a:latin typeface="+mj-lt"/>
              </a:rPr>
              <a:t>OF SMALL BUSINESSES EXPECT TO RETAIN SAME AMOUNT OF STAFF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8B2AEC0-B9D6-45AA-B4A2-0B844C87AA70}"/>
              </a:ext>
            </a:extLst>
          </p:cNvPr>
          <p:cNvSpPr txBox="1"/>
          <p:nvPr/>
        </p:nvSpPr>
        <p:spPr>
          <a:xfrm>
            <a:off x="3585974" y="1943996"/>
            <a:ext cx="2256446" cy="902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7"/>
              </a:lnSpc>
            </a:pPr>
            <a:r>
              <a:rPr lang="en-US" sz="5348" spc="588" dirty="0">
                <a:solidFill>
                  <a:srgbClr val="5DBB61">
                    <a:alpha val="72941"/>
                  </a:srgbClr>
                </a:solidFill>
                <a:latin typeface="Arial Black" panose="020B0A04020102020204" pitchFamily="34" charset="0"/>
              </a:rPr>
              <a:t>60%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07FE841-50BD-4AEC-A838-3A2EEE62FE01}"/>
              </a:ext>
            </a:extLst>
          </p:cNvPr>
          <p:cNvGrpSpPr/>
          <p:nvPr/>
        </p:nvGrpSpPr>
        <p:grpSpPr>
          <a:xfrm>
            <a:off x="7172667" y="3466469"/>
            <a:ext cx="2715002" cy="1269514"/>
            <a:chOff x="0" y="0"/>
            <a:chExt cx="3632442" cy="1786235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034D464C-D073-4DD2-A9B4-3197C245C4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0442" y="0"/>
              <a:ext cx="2569637" cy="1413937"/>
              <a:chOff x="0" y="0"/>
              <a:chExt cx="7772400" cy="4276746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03F34CA3-5ACC-4378-87A5-449EE8A8FAED}"/>
                  </a:ext>
                </a:extLst>
              </p:cNvPr>
              <p:cNvSpPr/>
              <p:nvPr/>
            </p:nvSpPr>
            <p:spPr>
              <a:xfrm>
                <a:off x="-6350" y="0"/>
                <a:ext cx="7785100" cy="4276746"/>
              </a:xfrm>
              <a:custGeom>
                <a:avLst/>
                <a:gdLst/>
                <a:ahLst/>
                <a:cxnLst/>
                <a:rect l="l" t="t" r="r" b="b"/>
                <a:pathLst>
                  <a:path w="7785100" h="4276746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4276746"/>
                    </a:lnTo>
                    <a:lnTo>
                      <a:pt x="0" y="4276746"/>
                    </a:lnTo>
                    <a:close/>
                    <a:moveTo>
                      <a:pt x="1554480" y="0"/>
                    </a:moveTo>
                    <a:lnTo>
                      <a:pt x="1567180" y="0"/>
                    </a:lnTo>
                    <a:lnTo>
                      <a:pt x="1567180" y="4276746"/>
                    </a:lnTo>
                    <a:lnTo>
                      <a:pt x="1554480" y="4276746"/>
                    </a:lnTo>
                    <a:close/>
                    <a:moveTo>
                      <a:pt x="3108960" y="0"/>
                    </a:moveTo>
                    <a:lnTo>
                      <a:pt x="3121660" y="0"/>
                    </a:lnTo>
                    <a:lnTo>
                      <a:pt x="3121660" y="4276746"/>
                    </a:lnTo>
                    <a:lnTo>
                      <a:pt x="3108960" y="4276746"/>
                    </a:lnTo>
                    <a:close/>
                    <a:moveTo>
                      <a:pt x="4663440" y="0"/>
                    </a:moveTo>
                    <a:lnTo>
                      <a:pt x="4676140" y="0"/>
                    </a:lnTo>
                    <a:lnTo>
                      <a:pt x="4676140" y="4276746"/>
                    </a:lnTo>
                    <a:lnTo>
                      <a:pt x="4663440" y="4276746"/>
                    </a:lnTo>
                    <a:close/>
                    <a:moveTo>
                      <a:pt x="6217920" y="0"/>
                    </a:moveTo>
                    <a:lnTo>
                      <a:pt x="6230620" y="0"/>
                    </a:lnTo>
                    <a:lnTo>
                      <a:pt x="6230620" y="4276746"/>
                    </a:lnTo>
                    <a:lnTo>
                      <a:pt x="6217920" y="4276746"/>
                    </a:lnTo>
                    <a:close/>
                    <a:moveTo>
                      <a:pt x="7772400" y="0"/>
                    </a:moveTo>
                    <a:lnTo>
                      <a:pt x="7785100" y="0"/>
                    </a:lnTo>
                    <a:lnTo>
                      <a:pt x="7785100" y="4276746"/>
                    </a:lnTo>
                    <a:lnTo>
                      <a:pt x="7772400" y="4276746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</p:spPr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1F7F32-2A7D-40DE-9AD5-C6F1C47F41D3}"/>
                </a:ext>
              </a:extLst>
            </p:cNvPr>
            <p:cNvSpPr txBox="1"/>
            <p:nvPr/>
          </p:nvSpPr>
          <p:spPr>
            <a:xfrm>
              <a:off x="718678" y="1470029"/>
              <a:ext cx="264767" cy="3162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0%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3E35E8-EAC1-415A-A742-2C444D2D0DAC}"/>
                </a:ext>
              </a:extLst>
            </p:cNvPr>
            <p:cNvSpPr txBox="1"/>
            <p:nvPr/>
          </p:nvSpPr>
          <p:spPr>
            <a:xfrm>
              <a:off x="1186419" y="1470029"/>
              <a:ext cx="390314" cy="3162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10%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3C22E5-897F-4BD9-B1BC-DEA9932B8336}"/>
                </a:ext>
              </a:extLst>
            </p:cNvPr>
            <p:cNvSpPr txBox="1"/>
            <p:nvPr/>
          </p:nvSpPr>
          <p:spPr>
            <a:xfrm>
              <a:off x="1700346" y="1470029"/>
              <a:ext cx="498792" cy="3162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20%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DE0BF7-C51F-40AE-9625-90E12C67ED1B}"/>
                </a:ext>
              </a:extLst>
            </p:cNvPr>
            <p:cNvSpPr txBox="1"/>
            <p:nvPr/>
          </p:nvSpPr>
          <p:spPr>
            <a:xfrm>
              <a:off x="2214272" y="1470029"/>
              <a:ext cx="414814" cy="3162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30%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2545F3-6B42-4E60-A2D4-55FB713272D2}"/>
                </a:ext>
              </a:extLst>
            </p:cNvPr>
            <p:cNvSpPr txBox="1"/>
            <p:nvPr/>
          </p:nvSpPr>
          <p:spPr>
            <a:xfrm>
              <a:off x="2728201" y="1470029"/>
              <a:ext cx="450848" cy="3162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40%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D80BBD-4BB3-4307-BA8F-1E599ABD46C0}"/>
                </a:ext>
              </a:extLst>
            </p:cNvPr>
            <p:cNvSpPr txBox="1"/>
            <p:nvPr/>
          </p:nvSpPr>
          <p:spPr>
            <a:xfrm>
              <a:off x="3242129" y="1470029"/>
              <a:ext cx="390313" cy="3162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50%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D5EFB6-4918-4719-A71E-6A825A8D7AC2}"/>
                </a:ext>
              </a:extLst>
            </p:cNvPr>
            <p:cNvSpPr txBox="1"/>
            <p:nvPr/>
          </p:nvSpPr>
          <p:spPr>
            <a:xfrm>
              <a:off x="83975" y="206603"/>
              <a:ext cx="671801" cy="21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Increase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C5E055-A9F5-4B17-B00D-B5483CEBB0D6}"/>
                </a:ext>
              </a:extLst>
            </p:cNvPr>
            <p:cNvSpPr txBox="1"/>
            <p:nvPr/>
          </p:nvSpPr>
          <p:spPr>
            <a:xfrm>
              <a:off x="0" y="948920"/>
              <a:ext cx="755776" cy="21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Decrease 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FA241E1-43A9-4104-B468-10189C65D4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0442" y="0"/>
              <a:ext cx="2569637" cy="1413937"/>
              <a:chOff x="0" y="0"/>
              <a:chExt cx="7772400" cy="4276746"/>
            </a:xfrm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5DB630B5-666F-4055-A326-DA2602F77A69}"/>
                  </a:ext>
                </a:extLst>
              </p:cNvPr>
              <p:cNvSpPr/>
              <p:nvPr/>
            </p:nvSpPr>
            <p:spPr>
              <a:xfrm>
                <a:off x="0" y="0"/>
                <a:ext cx="7778750" cy="2031454"/>
              </a:xfrm>
              <a:custGeom>
                <a:avLst/>
                <a:gdLst/>
                <a:ahLst/>
                <a:cxnLst/>
                <a:rect l="l" t="t" r="r" b="b"/>
                <a:pathLst>
                  <a:path w="7778750" h="2031454">
                    <a:moveTo>
                      <a:pt x="0" y="0"/>
                    </a:moveTo>
                    <a:lnTo>
                      <a:pt x="7616234" y="0"/>
                    </a:lnTo>
                    <a:cubicBezTo>
                      <a:pt x="7659336" y="0"/>
                      <a:pt x="7700673" y="17122"/>
                      <a:pt x="7731150" y="47600"/>
                    </a:cubicBezTo>
                    <a:cubicBezTo>
                      <a:pt x="7761628" y="78078"/>
                      <a:pt x="7778750" y="119414"/>
                      <a:pt x="7778750" y="162516"/>
                    </a:cubicBezTo>
                    <a:lnTo>
                      <a:pt x="7778750" y="1868938"/>
                    </a:lnTo>
                    <a:cubicBezTo>
                      <a:pt x="7778750" y="1912040"/>
                      <a:pt x="7761628" y="1953377"/>
                      <a:pt x="7731150" y="1983854"/>
                    </a:cubicBezTo>
                    <a:cubicBezTo>
                      <a:pt x="7700673" y="2014332"/>
                      <a:pt x="7659336" y="2031454"/>
                      <a:pt x="7616234" y="2031454"/>
                    </a:cubicBezTo>
                    <a:lnTo>
                      <a:pt x="0" y="2031454"/>
                    </a:lnTo>
                    <a:close/>
                  </a:path>
                </a:pathLst>
              </a:custGeom>
              <a:solidFill>
                <a:srgbClr val="5DBB61"/>
              </a:solidFill>
            </p:spPr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9E6ADEC0-2887-4B13-B866-32C682BE91E3}"/>
                  </a:ext>
                </a:extLst>
              </p:cNvPr>
              <p:cNvSpPr/>
              <p:nvPr/>
            </p:nvSpPr>
            <p:spPr>
              <a:xfrm>
                <a:off x="0" y="2245291"/>
                <a:ext cx="2959862" cy="2031454"/>
              </a:xfrm>
              <a:custGeom>
                <a:avLst/>
                <a:gdLst/>
                <a:ahLst/>
                <a:cxnLst/>
                <a:rect l="l" t="t" r="r" b="b"/>
                <a:pathLst>
                  <a:path w="2959862" h="2031454">
                    <a:moveTo>
                      <a:pt x="0" y="0"/>
                    </a:moveTo>
                    <a:lnTo>
                      <a:pt x="2797346" y="0"/>
                    </a:lnTo>
                    <a:cubicBezTo>
                      <a:pt x="2840448" y="0"/>
                      <a:pt x="2881784" y="17123"/>
                      <a:pt x="2912262" y="47600"/>
                    </a:cubicBezTo>
                    <a:cubicBezTo>
                      <a:pt x="2942740" y="78078"/>
                      <a:pt x="2959862" y="119415"/>
                      <a:pt x="2959862" y="162517"/>
                    </a:cubicBezTo>
                    <a:lnTo>
                      <a:pt x="2959862" y="1868938"/>
                    </a:lnTo>
                    <a:cubicBezTo>
                      <a:pt x="2959862" y="1912040"/>
                      <a:pt x="2942740" y="1953377"/>
                      <a:pt x="2912262" y="1983855"/>
                    </a:cubicBezTo>
                    <a:cubicBezTo>
                      <a:pt x="2881784" y="2014332"/>
                      <a:pt x="2840448" y="2031455"/>
                      <a:pt x="2797346" y="2031455"/>
                    </a:cubicBezTo>
                    <a:lnTo>
                      <a:pt x="0" y="2031455"/>
                    </a:lnTo>
                    <a:close/>
                  </a:path>
                </a:pathLst>
              </a:custGeom>
              <a:solidFill>
                <a:srgbClr val="5DBB61"/>
              </a:solidFill>
            </p:spPr>
          </p:sp>
        </p:grpSp>
      </p:grpSp>
      <p:sp>
        <p:nvSpPr>
          <p:cNvPr id="23" name="TextBox 21">
            <a:extLst>
              <a:ext uri="{FF2B5EF4-FFF2-40B4-BE49-F238E27FC236}">
                <a16:creationId xmlns:a16="http://schemas.microsoft.com/office/drawing/2014/main" id="{9B95213E-D290-493F-8799-657A2137C7B4}"/>
              </a:ext>
            </a:extLst>
          </p:cNvPr>
          <p:cNvSpPr txBox="1"/>
          <p:nvPr/>
        </p:nvSpPr>
        <p:spPr>
          <a:xfrm>
            <a:off x="7145363" y="4994693"/>
            <a:ext cx="3265826" cy="1259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 spc="154" dirty="0">
                <a:solidFill>
                  <a:srgbClr val="000000"/>
                </a:solidFill>
                <a:latin typeface="+mj-lt"/>
              </a:rPr>
              <a:t>50% </a:t>
            </a:r>
            <a:r>
              <a:rPr lang="en-US" sz="1400" spc="154" dirty="0">
                <a:solidFill>
                  <a:srgbClr val="000000"/>
                </a:solidFill>
                <a:latin typeface="+mj-lt"/>
              </a:rPr>
              <a:t>of small businesses expect to see an increase in future revenues, compared to </a:t>
            </a:r>
            <a:r>
              <a:rPr lang="en-US" sz="1400" b="1" spc="154" dirty="0">
                <a:solidFill>
                  <a:srgbClr val="000000"/>
                </a:solidFill>
                <a:latin typeface="+mj-lt"/>
              </a:rPr>
              <a:t>19% </a:t>
            </a:r>
            <a:r>
              <a:rPr lang="en-US" sz="1400" spc="154" dirty="0">
                <a:solidFill>
                  <a:srgbClr val="000000"/>
                </a:solidFill>
                <a:latin typeface="+mj-lt"/>
              </a:rPr>
              <a:t>that expect next year's revenues to decrease</a:t>
            </a: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1A45A5BD-CA7E-4BDC-87B8-B1B764E796D4}"/>
              </a:ext>
            </a:extLst>
          </p:cNvPr>
          <p:cNvSpPr txBox="1"/>
          <p:nvPr/>
        </p:nvSpPr>
        <p:spPr>
          <a:xfrm>
            <a:off x="1386512" y="5238191"/>
            <a:ext cx="3265826" cy="10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 spc="154" dirty="0">
                <a:solidFill>
                  <a:srgbClr val="000000"/>
                </a:solidFill>
                <a:latin typeface="+mj-lt"/>
              </a:rPr>
              <a:t>23% </a:t>
            </a:r>
            <a:r>
              <a:rPr lang="en-US" sz="1400" spc="154" dirty="0">
                <a:solidFill>
                  <a:srgbClr val="000000"/>
                </a:solidFill>
                <a:latin typeface="+mj-lt"/>
              </a:rPr>
              <a:t>anticipate increasing staff, while </a:t>
            </a:r>
            <a:r>
              <a:rPr lang="en-US" sz="1400" b="1" spc="154" dirty="0">
                <a:solidFill>
                  <a:srgbClr val="000000"/>
                </a:solidFill>
                <a:latin typeface="+mj-lt"/>
              </a:rPr>
              <a:t>60% </a:t>
            </a:r>
            <a:r>
              <a:rPr lang="en-US" sz="1400" spc="154" dirty="0">
                <a:solidFill>
                  <a:srgbClr val="000000"/>
                </a:solidFill>
                <a:latin typeface="+mj-lt"/>
              </a:rPr>
              <a:t>plan to retain the same staffing size and </a:t>
            </a:r>
            <a:r>
              <a:rPr lang="en-US" sz="1400" b="1" spc="154" dirty="0">
                <a:solidFill>
                  <a:srgbClr val="000000"/>
                </a:solidFill>
                <a:latin typeface="+mj-lt"/>
              </a:rPr>
              <a:t>13% </a:t>
            </a:r>
            <a:r>
              <a:rPr lang="en-US" sz="1400" spc="154" dirty="0">
                <a:solidFill>
                  <a:srgbClr val="000000"/>
                </a:solidFill>
                <a:latin typeface="+mj-lt"/>
              </a:rPr>
              <a:t>plan to reduce staff</a:t>
            </a:r>
          </a:p>
        </p:txBody>
      </p:sp>
      <p:grpSp>
        <p:nvGrpSpPr>
          <p:cNvPr id="25" name="Group 23">
            <a:extLst>
              <a:ext uri="{FF2B5EF4-FFF2-40B4-BE49-F238E27FC236}">
                <a16:creationId xmlns:a16="http://schemas.microsoft.com/office/drawing/2014/main" id="{C8C7F1E6-7F31-43C5-B6DA-B8873540F802}"/>
              </a:ext>
            </a:extLst>
          </p:cNvPr>
          <p:cNvGrpSpPr/>
          <p:nvPr/>
        </p:nvGrpSpPr>
        <p:grpSpPr>
          <a:xfrm>
            <a:off x="1351571" y="3469633"/>
            <a:ext cx="3207705" cy="1266350"/>
            <a:chOff x="0" y="0"/>
            <a:chExt cx="4276940" cy="1688466"/>
          </a:xfrm>
        </p:grpSpPr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084DF4C5-4F70-4E36-AA62-4E11F22D49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61858" y="0"/>
              <a:ext cx="2569637" cy="1413937"/>
              <a:chOff x="0" y="0"/>
              <a:chExt cx="7772400" cy="4276746"/>
            </a:xfrm>
          </p:grpSpPr>
          <p:sp>
            <p:nvSpPr>
              <p:cNvPr id="38" name="Freeform 25">
                <a:extLst>
                  <a:ext uri="{FF2B5EF4-FFF2-40B4-BE49-F238E27FC236}">
                    <a16:creationId xmlns:a16="http://schemas.microsoft.com/office/drawing/2014/main" id="{AD2346B0-F4D3-4127-AA7A-FDC5E2434F63}"/>
                  </a:ext>
                </a:extLst>
              </p:cNvPr>
              <p:cNvSpPr/>
              <p:nvPr/>
            </p:nvSpPr>
            <p:spPr>
              <a:xfrm>
                <a:off x="-6350" y="0"/>
                <a:ext cx="7785100" cy="4276746"/>
              </a:xfrm>
              <a:custGeom>
                <a:avLst/>
                <a:gdLst/>
                <a:ahLst/>
                <a:cxnLst/>
                <a:rect l="l" t="t" r="r" b="b"/>
                <a:pathLst>
                  <a:path w="7785100" h="4276746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4276746"/>
                    </a:lnTo>
                    <a:lnTo>
                      <a:pt x="0" y="4276746"/>
                    </a:lnTo>
                    <a:close/>
                    <a:moveTo>
                      <a:pt x="2590800" y="0"/>
                    </a:moveTo>
                    <a:lnTo>
                      <a:pt x="2603500" y="0"/>
                    </a:lnTo>
                    <a:lnTo>
                      <a:pt x="2603500" y="4276746"/>
                    </a:lnTo>
                    <a:lnTo>
                      <a:pt x="2590800" y="4276746"/>
                    </a:lnTo>
                    <a:close/>
                    <a:moveTo>
                      <a:pt x="5181600" y="0"/>
                    </a:moveTo>
                    <a:lnTo>
                      <a:pt x="5194300" y="0"/>
                    </a:lnTo>
                    <a:lnTo>
                      <a:pt x="5194300" y="4276746"/>
                    </a:lnTo>
                    <a:lnTo>
                      <a:pt x="5181600" y="4276746"/>
                    </a:lnTo>
                    <a:close/>
                    <a:moveTo>
                      <a:pt x="7772400" y="0"/>
                    </a:moveTo>
                    <a:lnTo>
                      <a:pt x="7785100" y="0"/>
                    </a:lnTo>
                    <a:lnTo>
                      <a:pt x="7785100" y="4276746"/>
                    </a:lnTo>
                    <a:lnTo>
                      <a:pt x="7772400" y="4276746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</p:spPr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9D0250-F6D0-487E-802A-8E9CB868A145}"/>
                </a:ext>
              </a:extLst>
            </p:cNvPr>
            <p:cNvSpPr txBox="1"/>
            <p:nvPr/>
          </p:nvSpPr>
          <p:spPr>
            <a:xfrm>
              <a:off x="1340095" y="1470030"/>
              <a:ext cx="243528" cy="21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0%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E6CA97-6CF9-490D-858B-90F9154596CB}"/>
                </a:ext>
              </a:extLst>
            </p:cNvPr>
            <p:cNvSpPr txBox="1"/>
            <p:nvPr/>
          </p:nvSpPr>
          <p:spPr>
            <a:xfrm>
              <a:off x="2150453" y="1470029"/>
              <a:ext cx="449304" cy="218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20%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2B5CD4-5D21-4418-A30A-6DA00EE4D524}"/>
                </a:ext>
              </a:extLst>
            </p:cNvPr>
            <p:cNvSpPr txBox="1"/>
            <p:nvPr/>
          </p:nvSpPr>
          <p:spPr>
            <a:xfrm>
              <a:off x="3006998" y="1470029"/>
              <a:ext cx="449304" cy="218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40%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DB041AC-5AAA-47C7-8153-6A767DAABC3D}"/>
                </a:ext>
              </a:extLst>
            </p:cNvPr>
            <p:cNvSpPr txBox="1"/>
            <p:nvPr/>
          </p:nvSpPr>
          <p:spPr>
            <a:xfrm>
              <a:off x="3863545" y="1470029"/>
              <a:ext cx="413395" cy="218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60%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06EC193-2706-4D4D-AD34-A201C5C4DE82}"/>
                </a:ext>
              </a:extLst>
            </p:cNvPr>
            <p:cNvSpPr txBox="1"/>
            <p:nvPr/>
          </p:nvSpPr>
          <p:spPr>
            <a:xfrm>
              <a:off x="705391" y="94667"/>
              <a:ext cx="671801" cy="21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Increase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5FD3B8-3A96-4029-AE1E-4195901DEC35}"/>
                </a:ext>
              </a:extLst>
            </p:cNvPr>
            <p:cNvSpPr txBox="1"/>
            <p:nvPr/>
          </p:nvSpPr>
          <p:spPr>
            <a:xfrm>
              <a:off x="0" y="577763"/>
              <a:ext cx="1377191" cy="21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Remain the Same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EBB5B0-2146-49DD-9CF1-677E66BC4FA0}"/>
                </a:ext>
              </a:extLst>
            </p:cNvPr>
            <p:cNvSpPr txBox="1"/>
            <p:nvPr/>
          </p:nvSpPr>
          <p:spPr>
            <a:xfrm>
              <a:off x="621415" y="1060857"/>
              <a:ext cx="755776" cy="21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Decrease 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0C571DE-6C9A-4A70-954C-4FE4F160D2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61858" y="0"/>
              <a:ext cx="2569637" cy="1413937"/>
              <a:chOff x="0" y="0"/>
              <a:chExt cx="7772400" cy="4276746"/>
            </a:xfrm>
          </p:grpSpPr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1F9E2F2-90EF-437B-A6C4-74BC685C298D}"/>
                  </a:ext>
                </a:extLst>
              </p:cNvPr>
              <p:cNvSpPr/>
              <p:nvPr/>
            </p:nvSpPr>
            <p:spPr>
              <a:xfrm>
                <a:off x="0" y="0"/>
                <a:ext cx="2985770" cy="1354303"/>
              </a:xfrm>
              <a:custGeom>
                <a:avLst/>
                <a:gdLst/>
                <a:ahLst/>
                <a:cxnLst/>
                <a:rect l="l" t="t" r="r" b="b"/>
                <a:pathLst>
                  <a:path w="2985770" h="1354303">
                    <a:moveTo>
                      <a:pt x="0" y="0"/>
                    </a:moveTo>
                    <a:lnTo>
                      <a:pt x="2877426" y="0"/>
                    </a:lnTo>
                    <a:lnTo>
                      <a:pt x="2877426" y="0"/>
                    </a:lnTo>
                    <a:cubicBezTo>
                      <a:pt x="2906160" y="0"/>
                      <a:pt x="2933718" y="11415"/>
                      <a:pt x="2954037" y="31733"/>
                    </a:cubicBezTo>
                    <a:cubicBezTo>
                      <a:pt x="2974355" y="52052"/>
                      <a:pt x="2985770" y="79610"/>
                      <a:pt x="2985770" y="108344"/>
                    </a:cubicBezTo>
                    <a:lnTo>
                      <a:pt x="2985770" y="1245959"/>
                    </a:lnTo>
                    <a:cubicBezTo>
                      <a:pt x="2985770" y="1274693"/>
                      <a:pt x="2974355" y="1302251"/>
                      <a:pt x="2954037" y="1322570"/>
                    </a:cubicBezTo>
                    <a:cubicBezTo>
                      <a:pt x="2933718" y="1342888"/>
                      <a:pt x="2906160" y="1354303"/>
                      <a:pt x="2877426" y="1354303"/>
                    </a:cubicBezTo>
                    <a:lnTo>
                      <a:pt x="0" y="1354303"/>
                    </a:lnTo>
                    <a:close/>
                  </a:path>
                </a:pathLst>
              </a:custGeom>
              <a:solidFill>
                <a:srgbClr val="5DBB61"/>
              </a:solidFill>
            </p:spPr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3F8716B6-1933-43CF-94DB-CDEEA52102FF}"/>
                  </a:ext>
                </a:extLst>
              </p:cNvPr>
              <p:cNvSpPr/>
              <p:nvPr/>
            </p:nvSpPr>
            <p:spPr>
              <a:xfrm>
                <a:off x="0" y="1461221"/>
                <a:ext cx="7778750" cy="1354303"/>
              </a:xfrm>
              <a:custGeom>
                <a:avLst/>
                <a:gdLst/>
                <a:ahLst/>
                <a:cxnLst/>
                <a:rect l="l" t="t" r="r" b="b"/>
                <a:pathLst>
                  <a:path w="7778750" h="1354303">
                    <a:moveTo>
                      <a:pt x="0" y="0"/>
                    </a:moveTo>
                    <a:lnTo>
                      <a:pt x="7670405" y="0"/>
                    </a:lnTo>
                    <a:cubicBezTo>
                      <a:pt x="7699140" y="0"/>
                      <a:pt x="7726698" y="11415"/>
                      <a:pt x="7747016" y="31734"/>
                    </a:cubicBezTo>
                    <a:cubicBezTo>
                      <a:pt x="7767335" y="52052"/>
                      <a:pt x="7778750" y="79610"/>
                      <a:pt x="7778750" y="108345"/>
                    </a:cubicBezTo>
                    <a:lnTo>
                      <a:pt x="7778750" y="1245959"/>
                    </a:lnTo>
                    <a:cubicBezTo>
                      <a:pt x="7778750" y="1274694"/>
                      <a:pt x="7767335" y="1302252"/>
                      <a:pt x="7747016" y="1322570"/>
                    </a:cubicBezTo>
                    <a:cubicBezTo>
                      <a:pt x="7726698" y="1342889"/>
                      <a:pt x="7699140" y="1354303"/>
                      <a:pt x="7670405" y="1354303"/>
                    </a:cubicBezTo>
                    <a:lnTo>
                      <a:pt x="0" y="1354303"/>
                    </a:lnTo>
                    <a:close/>
                  </a:path>
                </a:pathLst>
              </a:custGeom>
              <a:solidFill>
                <a:srgbClr val="5DBB61"/>
              </a:solidFill>
            </p:spPr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26B0BFDE-0150-49C0-975C-1A0771773AF4}"/>
                  </a:ext>
                </a:extLst>
              </p:cNvPr>
              <p:cNvSpPr/>
              <p:nvPr/>
            </p:nvSpPr>
            <p:spPr>
              <a:xfrm>
                <a:off x="0" y="2922443"/>
                <a:ext cx="1690370" cy="1354303"/>
              </a:xfrm>
              <a:custGeom>
                <a:avLst/>
                <a:gdLst/>
                <a:ahLst/>
                <a:cxnLst/>
                <a:rect l="l" t="t" r="r" b="b"/>
                <a:pathLst>
                  <a:path w="1690370" h="1354303">
                    <a:moveTo>
                      <a:pt x="0" y="0"/>
                    </a:moveTo>
                    <a:lnTo>
                      <a:pt x="1582026" y="0"/>
                    </a:lnTo>
                    <a:cubicBezTo>
                      <a:pt x="1610760" y="0"/>
                      <a:pt x="1638318" y="11415"/>
                      <a:pt x="1658637" y="31733"/>
                    </a:cubicBezTo>
                    <a:cubicBezTo>
                      <a:pt x="1678955" y="52052"/>
                      <a:pt x="1690370" y="79609"/>
                      <a:pt x="1690370" y="108344"/>
                    </a:cubicBezTo>
                    <a:lnTo>
                      <a:pt x="1690370" y="1245958"/>
                    </a:lnTo>
                    <a:cubicBezTo>
                      <a:pt x="1690370" y="1305795"/>
                      <a:pt x="1641863" y="1354303"/>
                      <a:pt x="1582026" y="1354303"/>
                    </a:cubicBezTo>
                    <a:lnTo>
                      <a:pt x="0" y="1354303"/>
                    </a:lnTo>
                    <a:close/>
                  </a:path>
                </a:pathLst>
              </a:custGeom>
              <a:solidFill>
                <a:srgbClr val="5DBB61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3596260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412C6F-54AB-419B-9978-993FD32921B7}"/>
              </a:ext>
            </a:extLst>
          </p:cNvPr>
          <p:cNvSpPr/>
          <p:nvPr/>
        </p:nvSpPr>
        <p:spPr>
          <a:xfrm>
            <a:off x="691763" y="733094"/>
            <a:ext cx="2806811" cy="5629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8AD67D-4073-4520-8DD0-0759AFDF19EE}"/>
              </a:ext>
            </a:extLst>
          </p:cNvPr>
          <p:cNvSpPr txBox="1">
            <a:spLocks/>
          </p:cNvSpPr>
          <p:nvPr/>
        </p:nvSpPr>
        <p:spPr>
          <a:xfrm>
            <a:off x="1111314" y="504908"/>
            <a:ext cx="9704915" cy="1016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U.S. Census Bureau Small Business Pulse Survey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55626823-A392-4053-A5F5-C38FBC3761BC}"/>
              </a:ext>
            </a:extLst>
          </p:cNvPr>
          <p:cNvSpPr txBox="1"/>
          <p:nvPr/>
        </p:nvSpPr>
        <p:spPr>
          <a:xfrm>
            <a:off x="2254570" y="6590803"/>
            <a:ext cx="7418402" cy="22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050" spc="28" dirty="0">
                <a:solidFill>
                  <a:srgbClr val="000000"/>
                </a:solidFill>
                <a:latin typeface="+mj-lt"/>
              </a:rPr>
              <a:t>Source: U.S. Census Bureau</a:t>
            </a:r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id="{876CD41E-EF1D-4107-9BFE-09FC5A0A61D9}"/>
              </a:ext>
            </a:extLst>
          </p:cNvPr>
          <p:cNvSpPr txBox="1"/>
          <p:nvPr/>
        </p:nvSpPr>
        <p:spPr>
          <a:xfrm>
            <a:off x="3248801" y="1897889"/>
            <a:ext cx="5429939" cy="54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b="1" spc="176" dirty="0">
                <a:solidFill>
                  <a:srgbClr val="000000"/>
                </a:solidFill>
                <a:latin typeface="+mj-lt"/>
              </a:rPr>
              <a:t>FEWER NEW YORK SMALL BUSINESSES ARE SHEDDING EMPLOYEES</a:t>
            </a:r>
          </a:p>
        </p:txBody>
      </p:sp>
      <p:grpSp>
        <p:nvGrpSpPr>
          <p:cNvPr id="40" name="Group 6">
            <a:extLst>
              <a:ext uri="{FF2B5EF4-FFF2-40B4-BE49-F238E27FC236}">
                <a16:creationId xmlns:a16="http://schemas.microsoft.com/office/drawing/2014/main" id="{E84E46AD-DAF2-427C-9FBF-8F4BA55F5048}"/>
              </a:ext>
            </a:extLst>
          </p:cNvPr>
          <p:cNvGrpSpPr/>
          <p:nvPr/>
        </p:nvGrpSpPr>
        <p:grpSpPr>
          <a:xfrm>
            <a:off x="2254570" y="2780761"/>
            <a:ext cx="7232483" cy="3036097"/>
            <a:chOff x="0" y="0"/>
            <a:chExt cx="9643310" cy="4048129"/>
          </a:xfrm>
        </p:grpSpPr>
        <p:sp>
          <p:nvSpPr>
            <p:cNvPr id="41" name="TextBox 7">
              <a:extLst>
                <a:ext uri="{FF2B5EF4-FFF2-40B4-BE49-F238E27FC236}">
                  <a16:creationId xmlns:a16="http://schemas.microsoft.com/office/drawing/2014/main" id="{E97614BE-5FA6-4EB0-A8D5-B73543E7693E}"/>
                </a:ext>
              </a:extLst>
            </p:cNvPr>
            <p:cNvSpPr txBox="1"/>
            <p:nvPr/>
          </p:nvSpPr>
          <p:spPr>
            <a:xfrm>
              <a:off x="690366" y="3717311"/>
              <a:ext cx="994772" cy="330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1"/>
                </a:lnSpc>
              </a:pPr>
              <a:r>
                <a:rPr lang="en-US" sz="1472" dirty="0">
                  <a:solidFill>
                    <a:srgbClr val="000000"/>
                  </a:solidFill>
                  <a:latin typeface="+mj-lt"/>
                </a:rPr>
                <a:t>Week 1</a:t>
              </a:r>
            </a:p>
          </p:txBody>
        </p:sp>
        <p:sp>
          <p:nvSpPr>
            <p:cNvPr id="42" name="TextBox 8">
              <a:extLst>
                <a:ext uri="{FF2B5EF4-FFF2-40B4-BE49-F238E27FC236}">
                  <a16:creationId xmlns:a16="http://schemas.microsoft.com/office/drawing/2014/main" id="{82630EE1-3621-47E3-9170-3560D61BEA0B}"/>
                </a:ext>
              </a:extLst>
            </p:cNvPr>
            <p:cNvSpPr txBox="1"/>
            <p:nvPr/>
          </p:nvSpPr>
          <p:spPr>
            <a:xfrm>
              <a:off x="1685138" y="3717311"/>
              <a:ext cx="994772" cy="330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1"/>
                </a:lnSpc>
              </a:pPr>
              <a:r>
                <a:rPr lang="en-US" sz="1472">
                  <a:solidFill>
                    <a:srgbClr val="000000"/>
                  </a:solidFill>
                  <a:latin typeface="+mj-lt"/>
                </a:rPr>
                <a:t>Week 2</a:t>
              </a:r>
            </a:p>
          </p:txBody>
        </p:sp>
        <p:sp>
          <p:nvSpPr>
            <p:cNvPr id="43" name="TextBox 9">
              <a:extLst>
                <a:ext uri="{FF2B5EF4-FFF2-40B4-BE49-F238E27FC236}">
                  <a16:creationId xmlns:a16="http://schemas.microsoft.com/office/drawing/2014/main" id="{05730CFD-92C5-4D17-9733-426C6EA8BD01}"/>
                </a:ext>
              </a:extLst>
            </p:cNvPr>
            <p:cNvSpPr txBox="1"/>
            <p:nvPr/>
          </p:nvSpPr>
          <p:spPr>
            <a:xfrm>
              <a:off x="2679909" y="3717311"/>
              <a:ext cx="994772" cy="330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1"/>
                </a:lnSpc>
              </a:pPr>
              <a:r>
                <a:rPr lang="en-US" sz="1472" dirty="0">
                  <a:solidFill>
                    <a:srgbClr val="000000"/>
                  </a:solidFill>
                  <a:latin typeface="+mj-lt"/>
                </a:rPr>
                <a:t>Week 3</a:t>
              </a:r>
            </a:p>
          </p:txBody>
        </p: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A2E7C626-577E-4EB0-86B9-E005BFCF6482}"/>
                </a:ext>
              </a:extLst>
            </p:cNvPr>
            <p:cNvSpPr txBox="1"/>
            <p:nvPr/>
          </p:nvSpPr>
          <p:spPr>
            <a:xfrm>
              <a:off x="3674681" y="3717311"/>
              <a:ext cx="994772" cy="330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1"/>
                </a:lnSpc>
              </a:pPr>
              <a:r>
                <a:rPr lang="en-US" sz="1472">
                  <a:solidFill>
                    <a:srgbClr val="000000"/>
                  </a:solidFill>
                  <a:latin typeface="+mj-lt"/>
                </a:rPr>
                <a:t>Week 4</a:t>
              </a:r>
            </a:p>
          </p:txBody>
        </p:sp>
        <p:sp>
          <p:nvSpPr>
            <p:cNvPr id="45" name="TextBox 11">
              <a:extLst>
                <a:ext uri="{FF2B5EF4-FFF2-40B4-BE49-F238E27FC236}">
                  <a16:creationId xmlns:a16="http://schemas.microsoft.com/office/drawing/2014/main" id="{020404BF-B690-47B4-9F8F-4B3E2F7C9108}"/>
                </a:ext>
              </a:extLst>
            </p:cNvPr>
            <p:cNvSpPr txBox="1"/>
            <p:nvPr/>
          </p:nvSpPr>
          <p:spPr>
            <a:xfrm>
              <a:off x="4669452" y="3717311"/>
              <a:ext cx="994772" cy="330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1"/>
                </a:lnSpc>
              </a:pPr>
              <a:r>
                <a:rPr lang="en-US" sz="1472">
                  <a:solidFill>
                    <a:srgbClr val="000000"/>
                  </a:solidFill>
                  <a:latin typeface="+mj-lt"/>
                </a:rPr>
                <a:t>Week 5</a:t>
              </a:r>
            </a:p>
          </p:txBody>
        </p:sp>
        <p:sp>
          <p:nvSpPr>
            <p:cNvPr id="46" name="TextBox 12">
              <a:extLst>
                <a:ext uri="{FF2B5EF4-FFF2-40B4-BE49-F238E27FC236}">
                  <a16:creationId xmlns:a16="http://schemas.microsoft.com/office/drawing/2014/main" id="{636F3874-1EE8-46F8-BAC4-784973AD1D81}"/>
                </a:ext>
              </a:extLst>
            </p:cNvPr>
            <p:cNvSpPr txBox="1"/>
            <p:nvPr/>
          </p:nvSpPr>
          <p:spPr>
            <a:xfrm>
              <a:off x="5664224" y="3717311"/>
              <a:ext cx="994772" cy="330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1"/>
                </a:lnSpc>
              </a:pPr>
              <a:r>
                <a:rPr lang="en-US" sz="1472">
                  <a:solidFill>
                    <a:srgbClr val="000000"/>
                  </a:solidFill>
                  <a:latin typeface="+mj-lt"/>
                </a:rPr>
                <a:t>Week 6</a:t>
              </a:r>
            </a:p>
          </p:txBody>
        </p:sp>
        <p:sp>
          <p:nvSpPr>
            <p:cNvPr id="47" name="TextBox 13">
              <a:extLst>
                <a:ext uri="{FF2B5EF4-FFF2-40B4-BE49-F238E27FC236}">
                  <a16:creationId xmlns:a16="http://schemas.microsoft.com/office/drawing/2014/main" id="{C1266D50-91D2-461E-A3DE-667BC12539EA}"/>
                </a:ext>
              </a:extLst>
            </p:cNvPr>
            <p:cNvSpPr txBox="1"/>
            <p:nvPr/>
          </p:nvSpPr>
          <p:spPr>
            <a:xfrm>
              <a:off x="6658995" y="3717311"/>
              <a:ext cx="994772" cy="330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1"/>
                </a:lnSpc>
              </a:pPr>
              <a:r>
                <a:rPr lang="en-US" sz="1472">
                  <a:solidFill>
                    <a:srgbClr val="000000"/>
                  </a:solidFill>
                  <a:latin typeface="+mj-lt"/>
                </a:rPr>
                <a:t>Week 7</a:t>
              </a:r>
            </a:p>
          </p:txBody>
        </p:sp>
        <p:sp>
          <p:nvSpPr>
            <p:cNvPr id="48" name="TextBox 14">
              <a:extLst>
                <a:ext uri="{FF2B5EF4-FFF2-40B4-BE49-F238E27FC236}">
                  <a16:creationId xmlns:a16="http://schemas.microsoft.com/office/drawing/2014/main" id="{CA8375B2-7668-415B-8B15-519220C49DF4}"/>
                </a:ext>
              </a:extLst>
            </p:cNvPr>
            <p:cNvSpPr txBox="1"/>
            <p:nvPr/>
          </p:nvSpPr>
          <p:spPr>
            <a:xfrm>
              <a:off x="7653767" y="3717311"/>
              <a:ext cx="994772" cy="330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1"/>
                </a:lnSpc>
              </a:pPr>
              <a:r>
                <a:rPr lang="en-US" sz="1472">
                  <a:solidFill>
                    <a:srgbClr val="000000"/>
                  </a:solidFill>
                  <a:latin typeface="+mj-lt"/>
                </a:rPr>
                <a:t>Week 8</a:t>
              </a:r>
            </a:p>
          </p:txBody>
        </p:sp>
        <p:sp>
          <p:nvSpPr>
            <p:cNvPr id="49" name="TextBox 15">
              <a:extLst>
                <a:ext uri="{FF2B5EF4-FFF2-40B4-BE49-F238E27FC236}">
                  <a16:creationId xmlns:a16="http://schemas.microsoft.com/office/drawing/2014/main" id="{13F1EE9B-7805-453F-9CA9-FA08504CF1E8}"/>
                </a:ext>
              </a:extLst>
            </p:cNvPr>
            <p:cNvSpPr txBox="1"/>
            <p:nvPr/>
          </p:nvSpPr>
          <p:spPr>
            <a:xfrm>
              <a:off x="8648539" y="3717311"/>
              <a:ext cx="994772" cy="330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1"/>
                </a:lnSpc>
              </a:pPr>
              <a:r>
                <a:rPr lang="en-US" sz="1472">
                  <a:solidFill>
                    <a:srgbClr val="000000"/>
                  </a:solidFill>
                  <a:latin typeface="+mj-lt"/>
                </a:rPr>
                <a:t>Week 9</a:t>
              </a:r>
            </a:p>
          </p:txBody>
        </p:sp>
        <p:grpSp>
          <p:nvGrpSpPr>
            <p:cNvPr id="50" name="Group 16">
              <a:extLst>
                <a:ext uri="{FF2B5EF4-FFF2-40B4-BE49-F238E27FC236}">
                  <a16:creationId xmlns:a16="http://schemas.microsoft.com/office/drawing/2014/main" id="{F87D8FAF-C3EA-43D1-B3CF-64ED53D97D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366" y="146359"/>
              <a:ext cx="8952944" cy="3484364"/>
              <a:chOff x="0" y="0"/>
              <a:chExt cx="14271141" cy="5554133"/>
            </a:xfrm>
          </p:grpSpPr>
          <p:sp>
            <p:nvSpPr>
              <p:cNvPr id="73" name="Freeform 17">
                <a:extLst>
                  <a:ext uri="{FF2B5EF4-FFF2-40B4-BE49-F238E27FC236}">
                    <a16:creationId xmlns:a16="http://schemas.microsoft.com/office/drawing/2014/main" id="{9EDA8A48-E18F-40CA-805E-20C33B804CD7}"/>
                  </a:ext>
                </a:extLst>
              </p:cNvPr>
              <p:cNvSpPr/>
              <p:nvPr/>
            </p:nvSpPr>
            <p:spPr>
              <a:xfrm>
                <a:off x="0" y="-6350"/>
                <a:ext cx="14271141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4271141" h="12700">
                    <a:moveTo>
                      <a:pt x="0" y="0"/>
                    </a:moveTo>
                    <a:lnTo>
                      <a:pt x="14271141" y="0"/>
                    </a:lnTo>
                    <a:lnTo>
                      <a:pt x="1427114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4" name="Freeform 18">
                <a:extLst>
                  <a:ext uri="{FF2B5EF4-FFF2-40B4-BE49-F238E27FC236}">
                    <a16:creationId xmlns:a16="http://schemas.microsoft.com/office/drawing/2014/main" id="{4C8C7A8D-9AA2-4B1D-B6CA-89072A2615E5}"/>
                  </a:ext>
                </a:extLst>
              </p:cNvPr>
              <p:cNvSpPr/>
              <p:nvPr/>
            </p:nvSpPr>
            <p:spPr>
              <a:xfrm>
                <a:off x="0" y="1382183"/>
                <a:ext cx="14271141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4271141" h="12700">
                    <a:moveTo>
                      <a:pt x="0" y="0"/>
                    </a:moveTo>
                    <a:lnTo>
                      <a:pt x="14271141" y="0"/>
                    </a:lnTo>
                    <a:lnTo>
                      <a:pt x="1427114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5" name="Freeform 19">
                <a:extLst>
                  <a:ext uri="{FF2B5EF4-FFF2-40B4-BE49-F238E27FC236}">
                    <a16:creationId xmlns:a16="http://schemas.microsoft.com/office/drawing/2014/main" id="{D1225A4D-02E2-4D30-A0FA-A13C19E9D869}"/>
                  </a:ext>
                </a:extLst>
              </p:cNvPr>
              <p:cNvSpPr/>
              <p:nvPr/>
            </p:nvSpPr>
            <p:spPr>
              <a:xfrm>
                <a:off x="0" y="2770717"/>
                <a:ext cx="14271141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4271141" h="12700">
                    <a:moveTo>
                      <a:pt x="0" y="0"/>
                    </a:moveTo>
                    <a:lnTo>
                      <a:pt x="14271141" y="0"/>
                    </a:lnTo>
                    <a:lnTo>
                      <a:pt x="1427114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0953CA38-2209-43C8-B052-178209B4CEF6}"/>
                  </a:ext>
                </a:extLst>
              </p:cNvPr>
              <p:cNvSpPr/>
              <p:nvPr/>
            </p:nvSpPr>
            <p:spPr>
              <a:xfrm>
                <a:off x="0" y="4159250"/>
                <a:ext cx="14271141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4271141" h="12700">
                    <a:moveTo>
                      <a:pt x="0" y="0"/>
                    </a:moveTo>
                    <a:lnTo>
                      <a:pt x="14271141" y="0"/>
                    </a:lnTo>
                    <a:lnTo>
                      <a:pt x="1427114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7" name="Freeform 21">
                <a:extLst>
                  <a:ext uri="{FF2B5EF4-FFF2-40B4-BE49-F238E27FC236}">
                    <a16:creationId xmlns:a16="http://schemas.microsoft.com/office/drawing/2014/main" id="{3D718C59-78E4-4F5D-A52D-69212A886E7C}"/>
                  </a:ext>
                </a:extLst>
              </p:cNvPr>
              <p:cNvSpPr/>
              <p:nvPr/>
            </p:nvSpPr>
            <p:spPr>
              <a:xfrm>
                <a:off x="0" y="5547783"/>
                <a:ext cx="14271141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4271141" h="12700">
                    <a:moveTo>
                      <a:pt x="0" y="0"/>
                    </a:moveTo>
                    <a:lnTo>
                      <a:pt x="14271141" y="0"/>
                    </a:lnTo>
                    <a:lnTo>
                      <a:pt x="1427114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51" name="TextBox 22">
              <a:extLst>
                <a:ext uri="{FF2B5EF4-FFF2-40B4-BE49-F238E27FC236}">
                  <a16:creationId xmlns:a16="http://schemas.microsoft.com/office/drawing/2014/main" id="{A3892AC8-A072-4AD9-95B2-F4F7DAE2EAA3}"/>
                </a:ext>
              </a:extLst>
            </p:cNvPr>
            <p:cNvSpPr txBox="1"/>
            <p:nvPr/>
          </p:nvSpPr>
          <p:spPr>
            <a:xfrm>
              <a:off x="0" y="-38100"/>
              <a:ext cx="565678" cy="330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061"/>
                </a:lnSpc>
              </a:pPr>
              <a:r>
                <a:rPr lang="en-US" sz="1472">
                  <a:solidFill>
                    <a:srgbClr val="000000"/>
                  </a:solidFill>
                  <a:latin typeface="+mj-lt"/>
                </a:rPr>
                <a:t>40% </a:t>
              </a:r>
            </a:p>
          </p:txBody>
        </p:sp>
        <p:sp>
          <p:nvSpPr>
            <p:cNvPr id="52" name="TextBox 23">
              <a:extLst>
                <a:ext uri="{FF2B5EF4-FFF2-40B4-BE49-F238E27FC236}">
                  <a16:creationId xmlns:a16="http://schemas.microsoft.com/office/drawing/2014/main" id="{ADEDAC22-E663-4C58-B83A-B82CAF8E2EA8}"/>
                </a:ext>
              </a:extLst>
            </p:cNvPr>
            <p:cNvSpPr txBox="1"/>
            <p:nvPr/>
          </p:nvSpPr>
          <p:spPr>
            <a:xfrm>
              <a:off x="0" y="832991"/>
              <a:ext cx="565678" cy="330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061"/>
                </a:lnSpc>
              </a:pPr>
              <a:r>
                <a:rPr lang="en-US" sz="1472">
                  <a:solidFill>
                    <a:srgbClr val="000000"/>
                  </a:solidFill>
                  <a:latin typeface="+mj-lt"/>
                </a:rPr>
                <a:t>30% </a:t>
              </a:r>
            </a:p>
          </p:txBody>
        </p:sp>
        <p:sp>
          <p:nvSpPr>
            <p:cNvPr id="53" name="TextBox 24">
              <a:extLst>
                <a:ext uri="{FF2B5EF4-FFF2-40B4-BE49-F238E27FC236}">
                  <a16:creationId xmlns:a16="http://schemas.microsoft.com/office/drawing/2014/main" id="{AFAB1439-76B9-4ED5-ABB7-62E0BA87D2A2}"/>
                </a:ext>
              </a:extLst>
            </p:cNvPr>
            <p:cNvSpPr txBox="1"/>
            <p:nvPr/>
          </p:nvSpPr>
          <p:spPr>
            <a:xfrm>
              <a:off x="0" y="1704082"/>
              <a:ext cx="565678" cy="330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061"/>
                </a:lnSpc>
              </a:pPr>
              <a:r>
                <a:rPr lang="en-US" sz="1472">
                  <a:solidFill>
                    <a:srgbClr val="000000"/>
                  </a:solidFill>
                  <a:latin typeface="+mj-lt"/>
                </a:rPr>
                <a:t>20% </a:t>
              </a:r>
            </a:p>
          </p:txBody>
        </p:sp>
        <p:sp>
          <p:nvSpPr>
            <p:cNvPr id="54" name="TextBox 25">
              <a:extLst>
                <a:ext uri="{FF2B5EF4-FFF2-40B4-BE49-F238E27FC236}">
                  <a16:creationId xmlns:a16="http://schemas.microsoft.com/office/drawing/2014/main" id="{1DC583F1-D3B6-46FE-97C6-BDBF6A66DEC0}"/>
                </a:ext>
              </a:extLst>
            </p:cNvPr>
            <p:cNvSpPr txBox="1"/>
            <p:nvPr/>
          </p:nvSpPr>
          <p:spPr>
            <a:xfrm>
              <a:off x="0" y="2575173"/>
              <a:ext cx="565678" cy="330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061"/>
                </a:lnSpc>
              </a:pPr>
              <a:r>
                <a:rPr lang="en-US" sz="1472">
                  <a:solidFill>
                    <a:srgbClr val="000000"/>
                  </a:solidFill>
                  <a:latin typeface="+mj-lt"/>
                </a:rPr>
                <a:t>10% </a:t>
              </a:r>
            </a:p>
          </p:txBody>
        </p:sp>
        <p:sp>
          <p:nvSpPr>
            <p:cNvPr id="55" name="TextBox 26">
              <a:extLst>
                <a:ext uri="{FF2B5EF4-FFF2-40B4-BE49-F238E27FC236}">
                  <a16:creationId xmlns:a16="http://schemas.microsoft.com/office/drawing/2014/main" id="{556412EF-0716-4F7F-AD96-4A65BAD5FC1B}"/>
                </a:ext>
              </a:extLst>
            </p:cNvPr>
            <p:cNvSpPr txBox="1"/>
            <p:nvPr/>
          </p:nvSpPr>
          <p:spPr>
            <a:xfrm>
              <a:off x="135444" y="3446264"/>
              <a:ext cx="430234" cy="330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061"/>
                </a:lnSpc>
              </a:pPr>
              <a:r>
                <a:rPr lang="en-US" sz="1472">
                  <a:solidFill>
                    <a:srgbClr val="000000"/>
                  </a:solidFill>
                  <a:latin typeface="+mj-lt"/>
                </a:rPr>
                <a:t>0% </a:t>
              </a:r>
            </a:p>
          </p:txBody>
        </p:sp>
        <p:grpSp>
          <p:nvGrpSpPr>
            <p:cNvPr id="56" name="Group 27">
              <a:extLst>
                <a:ext uri="{FF2B5EF4-FFF2-40B4-BE49-F238E27FC236}">
                  <a16:creationId xmlns:a16="http://schemas.microsoft.com/office/drawing/2014/main" id="{A67D5347-20CA-4722-BDDF-CAB08D50D7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366" y="146359"/>
              <a:ext cx="8952944" cy="3484364"/>
              <a:chOff x="0" y="0"/>
              <a:chExt cx="14271141" cy="5554133"/>
            </a:xfrm>
          </p:grpSpPr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74E1B545-BF8D-45F6-A9E6-4FD142730488}"/>
                  </a:ext>
                </a:extLst>
              </p:cNvPr>
              <p:cNvSpPr/>
              <p:nvPr/>
            </p:nvSpPr>
            <p:spPr>
              <a:xfrm>
                <a:off x="729341" y="353343"/>
                <a:ext cx="1665490" cy="1197508"/>
              </a:xfrm>
              <a:custGeom>
                <a:avLst/>
                <a:gdLst/>
                <a:ahLst/>
                <a:cxnLst/>
                <a:rect l="l" t="t" r="r" b="b"/>
                <a:pathLst>
                  <a:path w="1665490" h="1197508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6" y="28258"/>
                      <a:pt x="0" y="63217"/>
                    </a:cubicBezTo>
                    <a:cubicBezTo>
                      <a:pt x="156" y="98176"/>
                      <a:pt x="28541" y="126434"/>
                      <a:pt x="63500" y="126434"/>
                    </a:cubicBezTo>
                    <a:cubicBezTo>
                      <a:pt x="98460" y="126434"/>
                      <a:pt x="126844" y="98176"/>
                      <a:pt x="127000" y="63217"/>
                    </a:cubicBezTo>
                    <a:close/>
                    <a:moveTo>
                      <a:pt x="79808" y="39752"/>
                    </a:moveTo>
                    <a:lnTo>
                      <a:pt x="47193" y="86682"/>
                    </a:lnTo>
                    <a:lnTo>
                      <a:pt x="1632875" y="1197509"/>
                    </a:lnTo>
                    <a:lnTo>
                      <a:pt x="1665490" y="1150579"/>
                    </a:ln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074D230E-0E3B-4E58-AC4E-28B5AB31C2E2}"/>
                  </a:ext>
                </a:extLst>
              </p:cNvPr>
              <p:cNvSpPr/>
              <p:nvPr/>
            </p:nvSpPr>
            <p:spPr>
              <a:xfrm>
                <a:off x="2315023" y="1464170"/>
                <a:ext cx="1658562" cy="645622"/>
              </a:xfrm>
              <a:custGeom>
                <a:avLst/>
                <a:gdLst/>
                <a:ahLst/>
                <a:cxnLst/>
                <a:rect l="l" t="t" r="r" b="b"/>
                <a:pathLst>
                  <a:path w="1658562" h="645622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3"/>
                      <a:pt x="63500" y="126433"/>
                    </a:cubicBezTo>
                    <a:cubicBezTo>
                      <a:pt x="98460" y="126433"/>
                      <a:pt x="126844" y="98176"/>
                      <a:pt x="127000" y="63217"/>
                    </a:cubicBezTo>
                    <a:close/>
                    <a:moveTo>
                      <a:pt x="72880" y="36225"/>
                    </a:moveTo>
                    <a:lnTo>
                      <a:pt x="54121" y="90209"/>
                    </a:lnTo>
                    <a:lnTo>
                      <a:pt x="1639803" y="645622"/>
                    </a:lnTo>
                    <a:lnTo>
                      <a:pt x="1658562" y="591638"/>
                    </a:ln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B5765614-E79F-4633-9765-AE9275A16D65}"/>
                  </a:ext>
                </a:extLst>
              </p:cNvPr>
              <p:cNvSpPr/>
              <p:nvPr/>
            </p:nvSpPr>
            <p:spPr>
              <a:xfrm>
                <a:off x="3900706" y="2019583"/>
                <a:ext cx="1656389" cy="507428"/>
              </a:xfrm>
              <a:custGeom>
                <a:avLst/>
                <a:gdLst/>
                <a:ahLst/>
                <a:cxnLst/>
                <a:rect l="l" t="t" r="r" b="b"/>
                <a:pathLst>
                  <a:path w="1656389" h="507428">
                    <a:moveTo>
                      <a:pt x="127000" y="63217"/>
                    </a:moveTo>
                    <a:cubicBezTo>
                      <a:pt x="126844" y="28258"/>
                      <a:pt x="98459" y="0"/>
                      <a:pt x="63500" y="0"/>
                    </a:cubicBezTo>
                    <a:cubicBezTo>
                      <a:pt x="28540" y="0"/>
                      <a:pt x="156" y="28258"/>
                      <a:pt x="0" y="63217"/>
                    </a:cubicBezTo>
                    <a:cubicBezTo>
                      <a:pt x="156" y="98176"/>
                      <a:pt x="28540" y="126434"/>
                      <a:pt x="63500" y="126434"/>
                    </a:cubicBezTo>
                    <a:cubicBezTo>
                      <a:pt x="98459" y="126434"/>
                      <a:pt x="126844" y="98176"/>
                      <a:pt x="127000" y="63217"/>
                    </a:cubicBezTo>
                    <a:close/>
                    <a:moveTo>
                      <a:pt x="70706" y="35566"/>
                    </a:moveTo>
                    <a:lnTo>
                      <a:pt x="56294" y="90868"/>
                    </a:lnTo>
                    <a:lnTo>
                      <a:pt x="1641976" y="507428"/>
                    </a:lnTo>
                    <a:lnTo>
                      <a:pt x="1656389" y="452126"/>
                    </a:ln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EBDF8318-55E0-4E2E-A834-7EB840284EA7}"/>
                  </a:ext>
                </a:extLst>
              </p:cNvPr>
              <p:cNvSpPr/>
              <p:nvPr/>
            </p:nvSpPr>
            <p:spPr>
              <a:xfrm>
                <a:off x="5486388" y="2436143"/>
                <a:ext cx="1656389" cy="507428"/>
              </a:xfrm>
              <a:custGeom>
                <a:avLst/>
                <a:gdLst/>
                <a:ahLst/>
                <a:cxnLst/>
                <a:rect l="l" t="t" r="r" b="b"/>
                <a:pathLst>
                  <a:path w="1656389" h="507428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4"/>
                      <a:pt x="63500" y="126434"/>
                    </a:cubicBezTo>
                    <a:cubicBezTo>
                      <a:pt x="98460" y="126434"/>
                      <a:pt x="126844" y="98176"/>
                      <a:pt x="127000" y="63217"/>
                    </a:cubicBezTo>
                    <a:close/>
                    <a:moveTo>
                      <a:pt x="70707" y="35566"/>
                    </a:moveTo>
                    <a:lnTo>
                      <a:pt x="56294" y="90868"/>
                    </a:lnTo>
                    <a:lnTo>
                      <a:pt x="1641976" y="507428"/>
                    </a:lnTo>
                    <a:lnTo>
                      <a:pt x="1656389" y="452126"/>
                    </a:ln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61" name="Freeform 32">
                <a:extLst>
                  <a:ext uri="{FF2B5EF4-FFF2-40B4-BE49-F238E27FC236}">
                    <a16:creationId xmlns:a16="http://schemas.microsoft.com/office/drawing/2014/main" id="{CEBE5052-2ED5-4847-8F14-B71C128DBD80}"/>
                  </a:ext>
                </a:extLst>
              </p:cNvPr>
              <p:cNvSpPr/>
              <p:nvPr/>
            </p:nvSpPr>
            <p:spPr>
              <a:xfrm>
                <a:off x="7072071" y="2817945"/>
                <a:ext cx="1650423" cy="161192"/>
              </a:xfrm>
              <a:custGeom>
                <a:avLst/>
                <a:gdLst/>
                <a:ahLst/>
                <a:cxnLst/>
                <a:rect l="l" t="t" r="r" b="b"/>
                <a:pathLst>
                  <a:path w="1650423" h="161192">
                    <a:moveTo>
                      <a:pt x="127000" y="97975"/>
                    </a:moveTo>
                    <a:cubicBezTo>
                      <a:pt x="126843" y="63016"/>
                      <a:pt x="98460" y="34758"/>
                      <a:pt x="63500" y="34758"/>
                    </a:cubicBezTo>
                    <a:cubicBezTo>
                      <a:pt x="28540" y="34758"/>
                      <a:pt x="156" y="63016"/>
                      <a:pt x="0" y="97975"/>
                    </a:cubicBezTo>
                    <a:cubicBezTo>
                      <a:pt x="156" y="132934"/>
                      <a:pt x="28540" y="161192"/>
                      <a:pt x="63500" y="161192"/>
                    </a:cubicBezTo>
                    <a:cubicBezTo>
                      <a:pt x="98460" y="161192"/>
                      <a:pt x="126843" y="132934"/>
                      <a:pt x="127000" y="97975"/>
                    </a:cubicBezTo>
                    <a:close/>
                    <a:moveTo>
                      <a:pt x="62259" y="69427"/>
                    </a:moveTo>
                    <a:lnTo>
                      <a:pt x="64740" y="126523"/>
                    </a:lnTo>
                    <a:lnTo>
                      <a:pt x="1650422" y="57096"/>
                    </a:lnTo>
                    <a:lnTo>
                      <a:pt x="1647942" y="0"/>
                    </a:ln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62" name="Freeform 33">
                <a:extLst>
                  <a:ext uri="{FF2B5EF4-FFF2-40B4-BE49-F238E27FC236}">
                    <a16:creationId xmlns:a16="http://schemas.microsoft.com/office/drawing/2014/main" id="{FB066924-1BB2-497A-98FD-E0A5795F372B}"/>
                  </a:ext>
                </a:extLst>
              </p:cNvPr>
              <p:cNvSpPr/>
              <p:nvPr/>
            </p:nvSpPr>
            <p:spPr>
              <a:xfrm>
                <a:off x="8657753" y="2783277"/>
                <a:ext cx="1659586" cy="714670"/>
              </a:xfrm>
              <a:custGeom>
                <a:avLst/>
                <a:gdLst/>
                <a:ahLst/>
                <a:cxnLst/>
                <a:rect l="l" t="t" r="r" b="b"/>
                <a:pathLst>
                  <a:path w="1659586" h="714670">
                    <a:moveTo>
                      <a:pt x="127000" y="63216"/>
                    </a:moveTo>
                    <a:cubicBezTo>
                      <a:pt x="126843" y="28257"/>
                      <a:pt x="98460" y="0"/>
                      <a:pt x="63500" y="0"/>
                    </a:cubicBezTo>
                    <a:cubicBezTo>
                      <a:pt x="28540" y="0"/>
                      <a:pt x="157" y="28257"/>
                      <a:pt x="0" y="63216"/>
                    </a:cubicBezTo>
                    <a:cubicBezTo>
                      <a:pt x="157" y="98176"/>
                      <a:pt x="28540" y="126433"/>
                      <a:pt x="63500" y="126433"/>
                    </a:cubicBezTo>
                    <a:cubicBezTo>
                      <a:pt x="98460" y="126433"/>
                      <a:pt x="126843" y="98176"/>
                      <a:pt x="127000" y="63216"/>
                    </a:cubicBezTo>
                    <a:close/>
                    <a:moveTo>
                      <a:pt x="73904" y="36603"/>
                    </a:moveTo>
                    <a:lnTo>
                      <a:pt x="53096" y="89830"/>
                    </a:lnTo>
                    <a:lnTo>
                      <a:pt x="1638778" y="714670"/>
                    </a:lnTo>
                    <a:lnTo>
                      <a:pt x="1659586" y="661443"/>
                    </a:ln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63" name="Freeform 34">
                <a:extLst>
                  <a:ext uri="{FF2B5EF4-FFF2-40B4-BE49-F238E27FC236}">
                    <a16:creationId xmlns:a16="http://schemas.microsoft.com/office/drawing/2014/main" id="{AC0F89DC-0568-4CE0-883A-B0D2D3E16099}"/>
                  </a:ext>
                </a:extLst>
              </p:cNvPr>
              <p:cNvSpPr/>
              <p:nvPr/>
            </p:nvSpPr>
            <p:spPr>
              <a:xfrm>
                <a:off x="10243435" y="3408117"/>
                <a:ext cx="1654073" cy="369076"/>
              </a:xfrm>
              <a:custGeom>
                <a:avLst/>
                <a:gdLst/>
                <a:ahLst/>
                <a:cxnLst/>
                <a:rect l="l" t="t" r="r" b="b"/>
                <a:pathLst>
                  <a:path w="1654073" h="369076">
                    <a:moveTo>
                      <a:pt x="127000" y="63216"/>
                    </a:moveTo>
                    <a:cubicBezTo>
                      <a:pt x="126844" y="28257"/>
                      <a:pt x="98460" y="0"/>
                      <a:pt x="63500" y="0"/>
                    </a:cubicBezTo>
                    <a:cubicBezTo>
                      <a:pt x="28540" y="0"/>
                      <a:pt x="157" y="28257"/>
                      <a:pt x="0" y="63216"/>
                    </a:cubicBezTo>
                    <a:cubicBezTo>
                      <a:pt x="157" y="98176"/>
                      <a:pt x="28540" y="126433"/>
                      <a:pt x="63500" y="126433"/>
                    </a:cubicBezTo>
                    <a:cubicBezTo>
                      <a:pt x="98460" y="126433"/>
                      <a:pt x="126844" y="98176"/>
                      <a:pt x="127000" y="63216"/>
                    </a:cubicBezTo>
                    <a:close/>
                    <a:moveTo>
                      <a:pt x="68391" y="35063"/>
                    </a:moveTo>
                    <a:lnTo>
                      <a:pt x="58609" y="91369"/>
                    </a:lnTo>
                    <a:lnTo>
                      <a:pt x="1644291" y="369076"/>
                    </a:lnTo>
                    <a:lnTo>
                      <a:pt x="1654074" y="312770"/>
                    </a:ln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64" name="Freeform 35">
                <a:extLst>
                  <a:ext uri="{FF2B5EF4-FFF2-40B4-BE49-F238E27FC236}">
                    <a16:creationId xmlns:a16="http://schemas.microsoft.com/office/drawing/2014/main" id="{45CBF1FA-8670-4C40-8EFD-956A822ED7C2}"/>
                  </a:ext>
                </a:extLst>
              </p:cNvPr>
              <p:cNvSpPr/>
              <p:nvPr/>
            </p:nvSpPr>
            <p:spPr>
              <a:xfrm>
                <a:off x="11829117" y="3685823"/>
                <a:ext cx="1712682" cy="195860"/>
              </a:xfrm>
              <a:custGeom>
                <a:avLst/>
                <a:gdLst/>
                <a:ahLst/>
                <a:cxnLst/>
                <a:rect l="l" t="t" r="r" b="b"/>
                <a:pathLst>
                  <a:path w="1712682" h="195860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4"/>
                      <a:pt x="63500" y="126434"/>
                    </a:cubicBezTo>
                    <a:cubicBezTo>
                      <a:pt x="98460" y="126434"/>
                      <a:pt x="126844" y="98176"/>
                      <a:pt x="127000" y="63217"/>
                    </a:cubicBezTo>
                    <a:close/>
                    <a:moveTo>
                      <a:pt x="64741" y="34669"/>
                    </a:moveTo>
                    <a:lnTo>
                      <a:pt x="62260" y="91765"/>
                    </a:lnTo>
                    <a:lnTo>
                      <a:pt x="1647943" y="161192"/>
                    </a:lnTo>
                    <a:lnTo>
                      <a:pt x="1650423" y="104096"/>
                    </a:lnTo>
                    <a:close/>
                    <a:moveTo>
                      <a:pt x="1712683" y="132644"/>
                    </a:moveTo>
                    <a:cubicBezTo>
                      <a:pt x="1712526" y="97684"/>
                      <a:pt x="1684142" y="69427"/>
                      <a:pt x="1649183" y="69427"/>
                    </a:cubicBezTo>
                    <a:cubicBezTo>
                      <a:pt x="1614224" y="69427"/>
                      <a:pt x="1585839" y="97684"/>
                      <a:pt x="1585683" y="132644"/>
                    </a:cubicBezTo>
                    <a:cubicBezTo>
                      <a:pt x="1585839" y="167603"/>
                      <a:pt x="1614224" y="195860"/>
                      <a:pt x="1649183" y="195860"/>
                    </a:cubicBezTo>
                    <a:cubicBezTo>
                      <a:pt x="1684142" y="195860"/>
                      <a:pt x="1712526" y="167603"/>
                      <a:pt x="1712683" y="132644"/>
                    </a:cubicBezTo>
                    <a:close/>
                  </a:path>
                </a:pathLst>
              </a:custGeom>
              <a:solidFill>
                <a:srgbClr val="00ADA9"/>
              </a:solidFill>
            </p:spPr>
          </p:sp>
          <p:sp>
            <p:nvSpPr>
              <p:cNvPr id="65" name="Freeform 36">
                <a:extLst>
                  <a:ext uri="{FF2B5EF4-FFF2-40B4-BE49-F238E27FC236}">
                    <a16:creationId xmlns:a16="http://schemas.microsoft.com/office/drawing/2014/main" id="{E53CE8D1-04E0-4B95-AC63-07AD17CB752D}"/>
                  </a:ext>
                </a:extLst>
              </p:cNvPr>
              <p:cNvSpPr/>
              <p:nvPr/>
            </p:nvSpPr>
            <p:spPr>
              <a:xfrm>
                <a:off x="729341" y="4692860"/>
                <a:ext cx="1654074" cy="369077"/>
              </a:xfrm>
              <a:custGeom>
                <a:avLst/>
                <a:gdLst/>
                <a:ahLst/>
                <a:cxnLst/>
                <a:rect l="l" t="t" r="r" b="b"/>
                <a:pathLst>
                  <a:path w="1654074" h="369077">
                    <a:moveTo>
                      <a:pt x="127000" y="305860"/>
                    </a:moveTo>
                    <a:cubicBezTo>
                      <a:pt x="126844" y="270901"/>
                      <a:pt x="98460" y="242643"/>
                      <a:pt x="63500" y="242643"/>
                    </a:cubicBezTo>
                    <a:cubicBezTo>
                      <a:pt x="28541" y="242643"/>
                      <a:pt x="156" y="270901"/>
                      <a:pt x="0" y="305860"/>
                    </a:cubicBezTo>
                    <a:cubicBezTo>
                      <a:pt x="156" y="340819"/>
                      <a:pt x="28541" y="369077"/>
                      <a:pt x="63500" y="369077"/>
                    </a:cubicBezTo>
                    <a:cubicBezTo>
                      <a:pt x="98460" y="369077"/>
                      <a:pt x="126844" y="340819"/>
                      <a:pt x="127000" y="305860"/>
                    </a:cubicBezTo>
                    <a:close/>
                    <a:moveTo>
                      <a:pt x="58609" y="277707"/>
                    </a:moveTo>
                    <a:lnTo>
                      <a:pt x="68392" y="334013"/>
                    </a:lnTo>
                    <a:lnTo>
                      <a:pt x="1654074" y="56307"/>
                    </a:lnTo>
                    <a:lnTo>
                      <a:pt x="1644291" y="0"/>
                    </a:lnTo>
                    <a:close/>
                  </a:path>
                </a:pathLst>
              </a:custGeom>
              <a:solidFill>
                <a:srgbClr val="6BDC85"/>
              </a:solidFill>
            </p:spPr>
          </p:sp>
          <p:sp>
            <p:nvSpPr>
              <p:cNvPr id="66" name="Freeform 37">
                <a:extLst>
                  <a:ext uri="{FF2B5EF4-FFF2-40B4-BE49-F238E27FC236}">
                    <a16:creationId xmlns:a16="http://schemas.microsoft.com/office/drawing/2014/main" id="{B374D3D1-12C2-469C-96D3-DAC50DF50E63}"/>
                  </a:ext>
                </a:extLst>
              </p:cNvPr>
              <p:cNvSpPr/>
              <p:nvPr/>
            </p:nvSpPr>
            <p:spPr>
              <a:xfrm>
                <a:off x="2315023" y="4657797"/>
                <a:ext cx="1651655" cy="230538"/>
              </a:xfrm>
              <a:custGeom>
                <a:avLst/>
                <a:gdLst/>
                <a:ahLst/>
                <a:cxnLst/>
                <a:rect l="l" t="t" r="r" b="b"/>
                <a:pathLst>
                  <a:path w="1651655" h="230538">
                    <a:moveTo>
                      <a:pt x="127000" y="63216"/>
                    </a:moveTo>
                    <a:cubicBezTo>
                      <a:pt x="126844" y="28257"/>
                      <a:pt x="98460" y="0"/>
                      <a:pt x="63500" y="0"/>
                    </a:cubicBezTo>
                    <a:cubicBezTo>
                      <a:pt x="28541" y="0"/>
                      <a:pt x="157" y="28257"/>
                      <a:pt x="0" y="63216"/>
                    </a:cubicBezTo>
                    <a:cubicBezTo>
                      <a:pt x="157" y="98175"/>
                      <a:pt x="28541" y="126433"/>
                      <a:pt x="63500" y="126433"/>
                    </a:cubicBezTo>
                    <a:cubicBezTo>
                      <a:pt x="98460" y="126433"/>
                      <a:pt x="126844" y="98175"/>
                      <a:pt x="127000" y="63216"/>
                    </a:cubicBezTo>
                    <a:close/>
                    <a:moveTo>
                      <a:pt x="65974" y="34749"/>
                    </a:moveTo>
                    <a:lnTo>
                      <a:pt x="61028" y="91684"/>
                    </a:lnTo>
                    <a:lnTo>
                      <a:pt x="1646710" y="230538"/>
                    </a:lnTo>
                    <a:lnTo>
                      <a:pt x="1651656" y="173602"/>
                    </a:lnTo>
                    <a:close/>
                  </a:path>
                </a:pathLst>
              </a:custGeom>
              <a:solidFill>
                <a:srgbClr val="6BDC85"/>
              </a:solidFill>
            </p:spPr>
          </p:sp>
          <p:sp>
            <p:nvSpPr>
              <p:cNvPr id="67" name="Freeform 38">
                <a:extLst>
                  <a:ext uri="{FF2B5EF4-FFF2-40B4-BE49-F238E27FC236}">
                    <a16:creationId xmlns:a16="http://schemas.microsoft.com/office/drawing/2014/main" id="{2D76DCC5-E5FE-4E34-B35D-A6A5AC867D5F}"/>
                  </a:ext>
                </a:extLst>
              </p:cNvPr>
              <p:cNvSpPr/>
              <p:nvPr/>
            </p:nvSpPr>
            <p:spPr>
              <a:xfrm>
                <a:off x="3900706" y="4001407"/>
                <a:ext cx="1662390" cy="921676"/>
              </a:xfrm>
              <a:custGeom>
                <a:avLst/>
                <a:gdLst/>
                <a:ahLst/>
                <a:cxnLst/>
                <a:rect l="l" t="t" r="r" b="b"/>
                <a:pathLst>
                  <a:path w="1662390" h="921676">
                    <a:moveTo>
                      <a:pt x="127000" y="858460"/>
                    </a:moveTo>
                    <a:cubicBezTo>
                      <a:pt x="126844" y="823500"/>
                      <a:pt x="98459" y="795243"/>
                      <a:pt x="63500" y="795243"/>
                    </a:cubicBezTo>
                    <a:cubicBezTo>
                      <a:pt x="28540" y="795243"/>
                      <a:pt x="156" y="823500"/>
                      <a:pt x="0" y="858460"/>
                    </a:cubicBezTo>
                    <a:cubicBezTo>
                      <a:pt x="156" y="893419"/>
                      <a:pt x="28540" y="921676"/>
                      <a:pt x="63500" y="921676"/>
                    </a:cubicBezTo>
                    <a:cubicBezTo>
                      <a:pt x="98459" y="921676"/>
                      <a:pt x="126844" y="893419"/>
                      <a:pt x="127000" y="858460"/>
                    </a:cubicBezTo>
                    <a:close/>
                    <a:moveTo>
                      <a:pt x="50292" y="833120"/>
                    </a:moveTo>
                    <a:lnTo>
                      <a:pt x="76707" y="883799"/>
                    </a:lnTo>
                    <a:lnTo>
                      <a:pt x="1662390" y="50679"/>
                    </a:lnTo>
                    <a:lnTo>
                      <a:pt x="1635975" y="0"/>
                    </a:lnTo>
                    <a:close/>
                  </a:path>
                </a:pathLst>
              </a:custGeom>
              <a:solidFill>
                <a:srgbClr val="6BDC85"/>
              </a:solidFill>
            </p:spPr>
          </p:sp>
          <p:sp>
            <p:nvSpPr>
              <p:cNvPr id="68" name="Freeform 39">
                <a:extLst>
                  <a:ext uri="{FF2B5EF4-FFF2-40B4-BE49-F238E27FC236}">
                    <a16:creationId xmlns:a16="http://schemas.microsoft.com/office/drawing/2014/main" id="{359FD580-CDA6-4449-9E3C-45F116F53518}"/>
                  </a:ext>
                </a:extLst>
              </p:cNvPr>
              <p:cNvSpPr/>
              <p:nvPr/>
            </p:nvSpPr>
            <p:spPr>
              <a:xfrm>
                <a:off x="5486388" y="3963530"/>
                <a:ext cx="1651655" cy="230537"/>
              </a:xfrm>
              <a:custGeom>
                <a:avLst/>
                <a:gdLst/>
                <a:ahLst/>
                <a:cxnLst/>
                <a:rect l="l" t="t" r="r" b="b"/>
                <a:pathLst>
                  <a:path w="1651655" h="230537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4"/>
                      <a:pt x="63500" y="126434"/>
                    </a:cubicBezTo>
                    <a:cubicBezTo>
                      <a:pt x="98460" y="126434"/>
                      <a:pt x="126844" y="98176"/>
                      <a:pt x="127000" y="63217"/>
                    </a:cubicBezTo>
                    <a:close/>
                    <a:moveTo>
                      <a:pt x="65973" y="34749"/>
                    </a:moveTo>
                    <a:lnTo>
                      <a:pt x="61027" y="91684"/>
                    </a:lnTo>
                    <a:lnTo>
                      <a:pt x="1646709" y="230538"/>
                    </a:lnTo>
                    <a:lnTo>
                      <a:pt x="1651655" y="173602"/>
                    </a:lnTo>
                    <a:close/>
                  </a:path>
                </a:pathLst>
              </a:custGeom>
              <a:solidFill>
                <a:srgbClr val="6BDC85"/>
              </a:solidFill>
            </p:spPr>
          </p:sp>
          <p:sp>
            <p:nvSpPr>
              <p:cNvPr id="69" name="Freeform 40">
                <a:extLst>
                  <a:ext uri="{FF2B5EF4-FFF2-40B4-BE49-F238E27FC236}">
                    <a16:creationId xmlns:a16="http://schemas.microsoft.com/office/drawing/2014/main" id="{C794A649-789C-42E6-9A3D-04B2DD1F8AFF}"/>
                  </a:ext>
                </a:extLst>
              </p:cNvPr>
              <p:cNvSpPr/>
              <p:nvPr/>
            </p:nvSpPr>
            <p:spPr>
              <a:xfrm>
                <a:off x="7072071" y="4102383"/>
                <a:ext cx="1654073" cy="369077"/>
              </a:xfrm>
              <a:custGeom>
                <a:avLst/>
                <a:gdLst/>
                <a:ahLst/>
                <a:cxnLst/>
                <a:rect l="l" t="t" r="r" b="b"/>
                <a:pathLst>
                  <a:path w="1654073" h="369077">
                    <a:moveTo>
                      <a:pt x="127000" y="63217"/>
                    </a:moveTo>
                    <a:cubicBezTo>
                      <a:pt x="126843" y="28258"/>
                      <a:pt x="98460" y="0"/>
                      <a:pt x="63500" y="0"/>
                    </a:cubicBezTo>
                    <a:cubicBezTo>
                      <a:pt x="28540" y="0"/>
                      <a:pt x="156" y="28258"/>
                      <a:pt x="0" y="63217"/>
                    </a:cubicBezTo>
                    <a:cubicBezTo>
                      <a:pt x="156" y="98176"/>
                      <a:pt x="28540" y="126434"/>
                      <a:pt x="63500" y="126434"/>
                    </a:cubicBezTo>
                    <a:cubicBezTo>
                      <a:pt x="98460" y="126434"/>
                      <a:pt x="126843" y="98176"/>
                      <a:pt x="127000" y="63217"/>
                    </a:cubicBezTo>
                    <a:close/>
                    <a:moveTo>
                      <a:pt x="68391" y="35064"/>
                    </a:moveTo>
                    <a:lnTo>
                      <a:pt x="58608" y="91370"/>
                    </a:lnTo>
                    <a:lnTo>
                      <a:pt x="1644291" y="369077"/>
                    </a:lnTo>
                    <a:lnTo>
                      <a:pt x="1654073" y="312770"/>
                    </a:lnTo>
                    <a:close/>
                  </a:path>
                </a:pathLst>
              </a:custGeom>
              <a:solidFill>
                <a:srgbClr val="6BDC85"/>
              </a:solidFill>
            </p:spPr>
          </p:sp>
          <p:sp>
            <p:nvSpPr>
              <p:cNvPr id="70" name="Freeform 41">
                <a:extLst>
                  <a:ext uri="{FF2B5EF4-FFF2-40B4-BE49-F238E27FC236}">
                    <a16:creationId xmlns:a16="http://schemas.microsoft.com/office/drawing/2014/main" id="{E314F34D-76DC-4BA4-A482-A6EB95AADE92}"/>
                  </a:ext>
                </a:extLst>
              </p:cNvPr>
              <p:cNvSpPr/>
              <p:nvPr/>
            </p:nvSpPr>
            <p:spPr>
              <a:xfrm>
                <a:off x="8657753" y="3860902"/>
                <a:ext cx="1658562" cy="645622"/>
              </a:xfrm>
              <a:custGeom>
                <a:avLst/>
                <a:gdLst/>
                <a:ahLst/>
                <a:cxnLst/>
                <a:rect l="l" t="t" r="r" b="b"/>
                <a:pathLst>
                  <a:path w="1658562" h="645622">
                    <a:moveTo>
                      <a:pt x="127000" y="582405"/>
                    </a:moveTo>
                    <a:cubicBezTo>
                      <a:pt x="126843" y="547446"/>
                      <a:pt x="98460" y="519188"/>
                      <a:pt x="63500" y="519188"/>
                    </a:cubicBezTo>
                    <a:cubicBezTo>
                      <a:pt x="28540" y="519188"/>
                      <a:pt x="157" y="547446"/>
                      <a:pt x="0" y="582405"/>
                    </a:cubicBezTo>
                    <a:cubicBezTo>
                      <a:pt x="157" y="617364"/>
                      <a:pt x="28540" y="645621"/>
                      <a:pt x="63500" y="645621"/>
                    </a:cubicBezTo>
                    <a:cubicBezTo>
                      <a:pt x="98460" y="645621"/>
                      <a:pt x="126843" y="617364"/>
                      <a:pt x="127000" y="582405"/>
                    </a:cubicBezTo>
                    <a:close/>
                    <a:moveTo>
                      <a:pt x="54121" y="555413"/>
                    </a:moveTo>
                    <a:lnTo>
                      <a:pt x="72879" y="609396"/>
                    </a:lnTo>
                    <a:lnTo>
                      <a:pt x="1658561" y="53983"/>
                    </a:lnTo>
                    <a:lnTo>
                      <a:pt x="1639803" y="0"/>
                    </a:lnTo>
                    <a:close/>
                  </a:path>
                </a:pathLst>
              </a:custGeom>
              <a:solidFill>
                <a:srgbClr val="6BDC85"/>
              </a:solidFill>
            </p:spPr>
          </p:sp>
          <p:sp>
            <p:nvSpPr>
              <p:cNvPr id="71" name="Freeform 42">
                <a:extLst>
                  <a:ext uri="{FF2B5EF4-FFF2-40B4-BE49-F238E27FC236}">
                    <a16:creationId xmlns:a16="http://schemas.microsoft.com/office/drawing/2014/main" id="{3242EA86-C281-4B6C-A77B-54267661A7A5}"/>
                  </a:ext>
                </a:extLst>
              </p:cNvPr>
              <p:cNvSpPr/>
              <p:nvPr/>
            </p:nvSpPr>
            <p:spPr>
              <a:xfrm>
                <a:off x="10243435" y="3824677"/>
                <a:ext cx="1649182" cy="126433"/>
              </a:xfrm>
              <a:custGeom>
                <a:avLst/>
                <a:gdLst/>
                <a:ahLst/>
                <a:cxnLst/>
                <a:rect l="l" t="t" r="r" b="b"/>
                <a:pathLst>
                  <a:path w="1649182" h="126433">
                    <a:moveTo>
                      <a:pt x="127000" y="63216"/>
                    </a:moveTo>
                    <a:cubicBezTo>
                      <a:pt x="126844" y="28257"/>
                      <a:pt x="98460" y="0"/>
                      <a:pt x="63500" y="0"/>
                    </a:cubicBezTo>
                    <a:cubicBezTo>
                      <a:pt x="28540" y="0"/>
                      <a:pt x="157" y="28257"/>
                      <a:pt x="0" y="63216"/>
                    </a:cubicBezTo>
                    <a:cubicBezTo>
                      <a:pt x="157" y="98175"/>
                      <a:pt x="28540" y="126433"/>
                      <a:pt x="63500" y="126433"/>
                    </a:cubicBezTo>
                    <a:cubicBezTo>
                      <a:pt x="98460" y="126433"/>
                      <a:pt x="126844" y="98175"/>
                      <a:pt x="127000" y="63216"/>
                    </a:cubicBezTo>
                    <a:close/>
                    <a:moveTo>
                      <a:pt x="63500" y="34641"/>
                    </a:moveTo>
                    <a:lnTo>
                      <a:pt x="63500" y="91791"/>
                    </a:lnTo>
                    <a:lnTo>
                      <a:pt x="1649182" y="91791"/>
                    </a:lnTo>
                    <a:lnTo>
                      <a:pt x="1649182" y="34641"/>
                    </a:lnTo>
                    <a:close/>
                  </a:path>
                </a:pathLst>
              </a:custGeom>
              <a:solidFill>
                <a:srgbClr val="6BDC85"/>
              </a:solidFill>
            </p:spPr>
          </p:sp>
          <p:sp>
            <p:nvSpPr>
              <p:cNvPr id="72" name="Freeform 43">
                <a:extLst>
                  <a:ext uri="{FF2B5EF4-FFF2-40B4-BE49-F238E27FC236}">
                    <a16:creationId xmlns:a16="http://schemas.microsoft.com/office/drawing/2014/main" id="{860BCBC6-3F07-4C0C-B0C0-8F900AFB40DA}"/>
                  </a:ext>
                </a:extLst>
              </p:cNvPr>
              <p:cNvSpPr/>
              <p:nvPr/>
            </p:nvSpPr>
            <p:spPr>
              <a:xfrm>
                <a:off x="11829117" y="3824677"/>
                <a:ext cx="1712682" cy="265287"/>
              </a:xfrm>
              <a:custGeom>
                <a:avLst/>
                <a:gdLst/>
                <a:ahLst/>
                <a:cxnLst/>
                <a:rect l="l" t="t" r="r" b="b"/>
                <a:pathLst>
                  <a:path w="1712682" h="265287">
                    <a:moveTo>
                      <a:pt x="127000" y="63216"/>
                    </a:moveTo>
                    <a:cubicBezTo>
                      <a:pt x="126844" y="28257"/>
                      <a:pt x="98460" y="0"/>
                      <a:pt x="63500" y="0"/>
                    </a:cubicBezTo>
                    <a:cubicBezTo>
                      <a:pt x="28541" y="0"/>
                      <a:pt x="157" y="28257"/>
                      <a:pt x="0" y="63216"/>
                    </a:cubicBezTo>
                    <a:cubicBezTo>
                      <a:pt x="157" y="98175"/>
                      <a:pt x="28541" y="126433"/>
                      <a:pt x="63500" y="126433"/>
                    </a:cubicBezTo>
                    <a:cubicBezTo>
                      <a:pt x="98460" y="126433"/>
                      <a:pt x="126844" y="98175"/>
                      <a:pt x="127000" y="63216"/>
                    </a:cubicBezTo>
                    <a:close/>
                    <a:moveTo>
                      <a:pt x="65973" y="34749"/>
                    </a:moveTo>
                    <a:lnTo>
                      <a:pt x="61028" y="91684"/>
                    </a:lnTo>
                    <a:lnTo>
                      <a:pt x="1646710" y="230537"/>
                    </a:lnTo>
                    <a:lnTo>
                      <a:pt x="1651655" y="173602"/>
                    </a:lnTo>
                    <a:close/>
                    <a:moveTo>
                      <a:pt x="1712683" y="202070"/>
                    </a:moveTo>
                    <a:cubicBezTo>
                      <a:pt x="1712526" y="167111"/>
                      <a:pt x="1684142" y="138853"/>
                      <a:pt x="1649183" y="138853"/>
                    </a:cubicBezTo>
                    <a:cubicBezTo>
                      <a:pt x="1614224" y="138853"/>
                      <a:pt x="1585839" y="167111"/>
                      <a:pt x="1585683" y="202070"/>
                    </a:cubicBezTo>
                    <a:cubicBezTo>
                      <a:pt x="1585839" y="237029"/>
                      <a:pt x="1614224" y="265287"/>
                      <a:pt x="1649183" y="265287"/>
                    </a:cubicBezTo>
                    <a:cubicBezTo>
                      <a:pt x="1684142" y="265287"/>
                      <a:pt x="1712526" y="237029"/>
                      <a:pt x="1712683" y="202070"/>
                    </a:cubicBezTo>
                    <a:close/>
                  </a:path>
                </a:pathLst>
              </a:custGeom>
              <a:solidFill>
                <a:srgbClr val="6BDC85"/>
              </a:solidFill>
            </p:spPr>
          </p:sp>
        </p:grpSp>
      </p:grpSp>
      <p:sp>
        <p:nvSpPr>
          <p:cNvPr id="78" name="TextBox 44">
            <a:extLst>
              <a:ext uri="{FF2B5EF4-FFF2-40B4-BE49-F238E27FC236}">
                <a16:creationId xmlns:a16="http://schemas.microsoft.com/office/drawing/2014/main" id="{450AD209-D4CC-41DB-8625-D8D575BF9348}"/>
              </a:ext>
            </a:extLst>
          </p:cNvPr>
          <p:cNvSpPr txBox="1"/>
          <p:nvPr/>
        </p:nvSpPr>
        <p:spPr>
          <a:xfrm>
            <a:off x="2777275" y="2944429"/>
            <a:ext cx="3341702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spc="20" dirty="0">
                <a:solidFill>
                  <a:srgbClr val="000000"/>
                </a:solidFill>
                <a:latin typeface="+mj-lt"/>
              </a:rPr>
              <a:t>Decrease in Employees Over Past Week</a:t>
            </a:r>
          </a:p>
        </p:txBody>
      </p:sp>
      <p:sp>
        <p:nvSpPr>
          <p:cNvPr id="79" name="TextBox 45">
            <a:extLst>
              <a:ext uri="{FF2B5EF4-FFF2-40B4-BE49-F238E27FC236}">
                <a16:creationId xmlns:a16="http://schemas.microsoft.com/office/drawing/2014/main" id="{921A4EDD-B371-4D6B-96DC-CE5E7CF6F3D3}"/>
              </a:ext>
            </a:extLst>
          </p:cNvPr>
          <p:cNvSpPr txBox="1"/>
          <p:nvPr/>
        </p:nvSpPr>
        <p:spPr>
          <a:xfrm>
            <a:off x="2777275" y="5201854"/>
            <a:ext cx="3341702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spc="20">
                <a:solidFill>
                  <a:srgbClr val="000000"/>
                </a:solidFill>
                <a:latin typeface="+mj-lt"/>
              </a:rPr>
              <a:t>Increase in Employees Over Past Week</a:t>
            </a:r>
          </a:p>
        </p:txBody>
      </p:sp>
      <p:sp>
        <p:nvSpPr>
          <p:cNvPr id="80" name="TextBox 46">
            <a:extLst>
              <a:ext uri="{FF2B5EF4-FFF2-40B4-BE49-F238E27FC236}">
                <a16:creationId xmlns:a16="http://schemas.microsoft.com/office/drawing/2014/main" id="{2485D45D-31FC-4174-A28B-06C68D335BA8}"/>
              </a:ext>
            </a:extLst>
          </p:cNvPr>
          <p:cNvSpPr txBox="1"/>
          <p:nvPr/>
        </p:nvSpPr>
        <p:spPr>
          <a:xfrm>
            <a:off x="2787091" y="5778758"/>
            <a:ext cx="74930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spc="28" dirty="0">
                <a:solidFill>
                  <a:srgbClr val="000000"/>
                </a:solidFill>
                <a:latin typeface="+mj-lt"/>
              </a:rPr>
              <a:t>May 2</a:t>
            </a:r>
          </a:p>
        </p:txBody>
      </p:sp>
      <p:sp>
        <p:nvSpPr>
          <p:cNvPr id="81" name="TextBox 47">
            <a:extLst>
              <a:ext uri="{FF2B5EF4-FFF2-40B4-BE49-F238E27FC236}">
                <a16:creationId xmlns:a16="http://schemas.microsoft.com/office/drawing/2014/main" id="{94F6013C-3DA7-4E27-9F86-8B1485069D59}"/>
              </a:ext>
            </a:extLst>
          </p:cNvPr>
          <p:cNvSpPr txBox="1"/>
          <p:nvPr/>
        </p:nvSpPr>
        <p:spPr>
          <a:xfrm>
            <a:off x="3545916" y="5778758"/>
            <a:ext cx="74930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spc="28">
                <a:solidFill>
                  <a:srgbClr val="000000"/>
                </a:solidFill>
                <a:latin typeface="+mj-lt"/>
              </a:rPr>
              <a:t>May 9</a:t>
            </a:r>
          </a:p>
        </p:txBody>
      </p:sp>
      <p:sp>
        <p:nvSpPr>
          <p:cNvPr id="82" name="TextBox 48">
            <a:extLst>
              <a:ext uri="{FF2B5EF4-FFF2-40B4-BE49-F238E27FC236}">
                <a16:creationId xmlns:a16="http://schemas.microsoft.com/office/drawing/2014/main" id="{D483F9E4-5BE3-4E22-970C-CE3A87BC036E}"/>
              </a:ext>
            </a:extLst>
          </p:cNvPr>
          <p:cNvSpPr txBox="1"/>
          <p:nvPr/>
        </p:nvSpPr>
        <p:spPr>
          <a:xfrm>
            <a:off x="4280331" y="5778758"/>
            <a:ext cx="74930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spc="28" dirty="0">
                <a:solidFill>
                  <a:srgbClr val="000000"/>
                </a:solidFill>
                <a:latin typeface="+mj-lt"/>
              </a:rPr>
              <a:t>May 16</a:t>
            </a:r>
          </a:p>
        </p:txBody>
      </p:sp>
      <p:sp>
        <p:nvSpPr>
          <p:cNvPr id="83" name="TextBox 49">
            <a:extLst>
              <a:ext uri="{FF2B5EF4-FFF2-40B4-BE49-F238E27FC236}">
                <a16:creationId xmlns:a16="http://schemas.microsoft.com/office/drawing/2014/main" id="{586A8EA9-64AA-414B-972A-ADD0D459388E}"/>
              </a:ext>
            </a:extLst>
          </p:cNvPr>
          <p:cNvSpPr txBox="1"/>
          <p:nvPr/>
        </p:nvSpPr>
        <p:spPr>
          <a:xfrm>
            <a:off x="5029631" y="5778758"/>
            <a:ext cx="74930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spc="28">
                <a:solidFill>
                  <a:srgbClr val="000000"/>
                </a:solidFill>
                <a:latin typeface="+mj-lt"/>
              </a:rPr>
              <a:t>May 23</a:t>
            </a:r>
          </a:p>
        </p:txBody>
      </p:sp>
      <p:sp>
        <p:nvSpPr>
          <p:cNvPr id="84" name="TextBox 50">
            <a:extLst>
              <a:ext uri="{FF2B5EF4-FFF2-40B4-BE49-F238E27FC236}">
                <a16:creationId xmlns:a16="http://schemas.microsoft.com/office/drawing/2014/main" id="{E0B87341-A813-4573-80B9-80ADB2335404}"/>
              </a:ext>
            </a:extLst>
          </p:cNvPr>
          <p:cNvSpPr txBox="1"/>
          <p:nvPr/>
        </p:nvSpPr>
        <p:spPr>
          <a:xfrm>
            <a:off x="5787466" y="5778758"/>
            <a:ext cx="74930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spc="28">
                <a:solidFill>
                  <a:srgbClr val="000000"/>
                </a:solidFill>
                <a:latin typeface="+mj-lt"/>
              </a:rPr>
              <a:t>May 30</a:t>
            </a:r>
          </a:p>
        </p:txBody>
      </p:sp>
      <p:sp>
        <p:nvSpPr>
          <p:cNvPr id="85" name="TextBox 51">
            <a:extLst>
              <a:ext uri="{FF2B5EF4-FFF2-40B4-BE49-F238E27FC236}">
                <a16:creationId xmlns:a16="http://schemas.microsoft.com/office/drawing/2014/main" id="{13098AD8-CD9C-4391-9B81-2F5FEAC5706D}"/>
              </a:ext>
            </a:extLst>
          </p:cNvPr>
          <p:cNvSpPr txBox="1"/>
          <p:nvPr/>
        </p:nvSpPr>
        <p:spPr>
          <a:xfrm>
            <a:off x="6536766" y="5778758"/>
            <a:ext cx="74930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spc="28">
                <a:solidFill>
                  <a:srgbClr val="000000"/>
                </a:solidFill>
                <a:latin typeface="+mj-lt"/>
              </a:rPr>
              <a:t>June 6</a:t>
            </a:r>
          </a:p>
        </p:txBody>
      </p:sp>
      <p:sp>
        <p:nvSpPr>
          <p:cNvPr id="86" name="TextBox 52">
            <a:extLst>
              <a:ext uri="{FF2B5EF4-FFF2-40B4-BE49-F238E27FC236}">
                <a16:creationId xmlns:a16="http://schemas.microsoft.com/office/drawing/2014/main" id="{1A566FB3-B6B7-40ED-A989-D2CCEF812929}"/>
              </a:ext>
            </a:extLst>
          </p:cNvPr>
          <p:cNvSpPr txBox="1"/>
          <p:nvPr/>
        </p:nvSpPr>
        <p:spPr>
          <a:xfrm>
            <a:off x="7257491" y="5778758"/>
            <a:ext cx="74930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spc="28">
                <a:solidFill>
                  <a:srgbClr val="000000"/>
                </a:solidFill>
                <a:latin typeface="+mj-lt"/>
              </a:rPr>
              <a:t>June 13</a:t>
            </a:r>
          </a:p>
        </p:txBody>
      </p:sp>
      <p:sp>
        <p:nvSpPr>
          <p:cNvPr id="87" name="TextBox 53">
            <a:extLst>
              <a:ext uri="{FF2B5EF4-FFF2-40B4-BE49-F238E27FC236}">
                <a16:creationId xmlns:a16="http://schemas.microsoft.com/office/drawing/2014/main" id="{1E0D96A0-1ED5-45CF-A7F2-C5667259D43D}"/>
              </a:ext>
            </a:extLst>
          </p:cNvPr>
          <p:cNvSpPr txBox="1"/>
          <p:nvPr/>
        </p:nvSpPr>
        <p:spPr>
          <a:xfrm>
            <a:off x="8004305" y="5778758"/>
            <a:ext cx="74930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spc="28">
                <a:solidFill>
                  <a:srgbClr val="000000"/>
                </a:solidFill>
                <a:latin typeface="+mj-lt"/>
              </a:rPr>
              <a:t>June 20</a:t>
            </a:r>
          </a:p>
        </p:txBody>
      </p:sp>
      <p:sp>
        <p:nvSpPr>
          <p:cNvPr id="88" name="TextBox 54">
            <a:extLst>
              <a:ext uri="{FF2B5EF4-FFF2-40B4-BE49-F238E27FC236}">
                <a16:creationId xmlns:a16="http://schemas.microsoft.com/office/drawing/2014/main" id="{70D291B1-4386-4E17-B980-A7E0EA3CB0AA}"/>
              </a:ext>
            </a:extLst>
          </p:cNvPr>
          <p:cNvSpPr txBox="1"/>
          <p:nvPr/>
        </p:nvSpPr>
        <p:spPr>
          <a:xfrm>
            <a:off x="8747706" y="5778758"/>
            <a:ext cx="749300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spc="28">
                <a:solidFill>
                  <a:srgbClr val="000000"/>
                </a:solidFill>
                <a:latin typeface="+mj-lt"/>
              </a:rPr>
              <a:t>June 27</a:t>
            </a:r>
          </a:p>
        </p:txBody>
      </p:sp>
    </p:spTree>
    <p:extLst>
      <p:ext uri="{BB962C8B-B14F-4D97-AF65-F5344CB8AC3E}">
        <p14:creationId xmlns:p14="http://schemas.microsoft.com/office/powerpoint/2010/main" val="494214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412C6F-54AB-419B-9978-993FD32921B7}"/>
              </a:ext>
            </a:extLst>
          </p:cNvPr>
          <p:cNvSpPr/>
          <p:nvPr/>
        </p:nvSpPr>
        <p:spPr>
          <a:xfrm>
            <a:off x="691763" y="733094"/>
            <a:ext cx="2806811" cy="5629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8AD67D-4073-4520-8DD0-0759AFDF19EE}"/>
              </a:ext>
            </a:extLst>
          </p:cNvPr>
          <p:cNvSpPr txBox="1">
            <a:spLocks/>
          </p:cNvSpPr>
          <p:nvPr/>
        </p:nvSpPr>
        <p:spPr>
          <a:xfrm>
            <a:off x="1111314" y="504908"/>
            <a:ext cx="9704915" cy="1016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Remote Workforce in Broome County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55626823-A392-4053-A5F5-C38FBC3761BC}"/>
              </a:ext>
            </a:extLst>
          </p:cNvPr>
          <p:cNvSpPr txBox="1"/>
          <p:nvPr/>
        </p:nvSpPr>
        <p:spPr>
          <a:xfrm>
            <a:off x="2254570" y="6590803"/>
            <a:ext cx="7418402" cy="22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050" spc="28" dirty="0">
                <a:solidFill>
                  <a:srgbClr val="000000"/>
                </a:solidFill>
                <a:latin typeface="+mj-lt"/>
              </a:rPr>
              <a:t>Source: Chmura Economics &amp; Analytics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EE736541-178D-466C-9947-5C5CCF8E3417}"/>
              </a:ext>
            </a:extLst>
          </p:cNvPr>
          <p:cNvGrpSpPr/>
          <p:nvPr/>
        </p:nvGrpSpPr>
        <p:grpSpPr>
          <a:xfrm>
            <a:off x="1770810" y="3363313"/>
            <a:ext cx="2963455" cy="1911345"/>
            <a:chOff x="367240" y="59317"/>
            <a:chExt cx="3951274" cy="2548461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CFB0974A-214D-4851-A5D7-62126850F368}"/>
                </a:ext>
              </a:extLst>
            </p:cNvPr>
            <p:cNvSpPr txBox="1"/>
            <p:nvPr/>
          </p:nvSpPr>
          <p:spPr>
            <a:xfrm>
              <a:off x="367240" y="1024443"/>
              <a:ext cx="944956" cy="69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Non-Remote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63.4%</a:t>
              </a: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8D088487-54EA-40BF-8D94-0D58390EBE1C}"/>
                </a:ext>
              </a:extLst>
            </p:cNvPr>
            <p:cNvSpPr txBox="1"/>
            <p:nvPr/>
          </p:nvSpPr>
          <p:spPr>
            <a:xfrm>
              <a:off x="3102098" y="1121972"/>
              <a:ext cx="1216416" cy="69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Partially Remote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26.7%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99E28137-7ACE-4016-9240-3E327AC68EED}"/>
                </a:ext>
              </a:extLst>
            </p:cNvPr>
            <p:cNvSpPr txBox="1"/>
            <p:nvPr/>
          </p:nvSpPr>
          <p:spPr>
            <a:xfrm>
              <a:off x="2341514" y="59317"/>
              <a:ext cx="645812" cy="4620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Remote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9.9%</a:t>
              </a:r>
            </a:p>
          </p:txBody>
        </p:sp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3A6FD4EB-35E5-42AD-A59F-BD894C4136C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77706" y="504821"/>
              <a:ext cx="2102957" cy="2102957"/>
              <a:chOff x="0" y="0"/>
              <a:chExt cx="2540000" cy="2540000"/>
            </a:xfrm>
          </p:grpSpPr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9A61AB-8561-48A9-BDE6-7C94AAF5B241}"/>
                  </a:ext>
                </a:extLst>
              </p:cNvPr>
              <p:cNvSpPr/>
              <p:nvPr/>
            </p:nvSpPr>
            <p:spPr>
              <a:xfrm>
                <a:off x="1270000" y="0"/>
                <a:ext cx="79067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790677" h="1270000">
                    <a:moveTo>
                      <a:pt x="0" y="0"/>
                    </a:moveTo>
                    <a:cubicBezTo>
                      <a:pt x="287202" y="0"/>
                      <a:pt x="565925" y="97347"/>
                      <a:pt x="790677" y="276154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5DBB61"/>
              </a:solidFill>
            </p:spPr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C98191FC-D429-4339-9221-958D1EEF1EEF}"/>
                  </a:ext>
                </a:extLst>
              </p:cNvPr>
              <p:cNvSpPr/>
              <p:nvPr/>
            </p:nvSpPr>
            <p:spPr>
              <a:xfrm>
                <a:off x="1270000" y="237878"/>
                <a:ext cx="1296940" cy="1924247"/>
              </a:xfrm>
              <a:custGeom>
                <a:avLst/>
                <a:gdLst/>
                <a:ahLst/>
                <a:cxnLst/>
                <a:rect l="l" t="t" r="r" b="b"/>
                <a:pathLst>
                  <a:path w="1296940" h="1924247">
                    <a:moveTo>
                      <a:pt x="740017" y="0"/>
                    </a:moveTo>
                    <a:cubicBezTo>
                      <a:pt x="1041908" y="216452"/>
                      <a:pt x="1233899" y="554228"/>
                      <a:pt x="1265420" y="924358"/>
                    </a:cubicBezTo>
                    <a:cubicBezTo>
                      <a:pt x="1296940" y="1294488"/>
                      <a:pt x="1164830" y="1659864"/>
                      <a:pt x="903887" y="1924248"/>
                    </a:cubicBezTo>
                    <a:lnTo>
                      <a:pt x="0" y="1032122"/>
                    </a:lnTo>
                    <a:close/>
                  </a:path>
                </a:pathLst>
              </a:custGeom>
              <a:solidFill>
                <a:srgbClr val="009A79"/>
              </a:solidFill>
            </p:spPr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75596975-C9C0-44E5-A64F-E65CFC260C9F}"/>
                  </a:ext>
                </a:extLst>
              </p:cNvPr>
              <p:cNvSpPr/>
              <p:nvPr/>
            </p:nvSpPr>
            <p:spPr>
              <a:xfrm>
                <a:off x="-103107" y="0"/>
                <a:ext cx="2320452" cy="2665600"/>
              </a:xfrm>
              <a:custGeom>
                <a:avLst/>
                <a:gdLst/>
                <a:ahLst/>
                <a:cxnLst/>
                <a:rect l="l" t="t" r="r" b="b"/>
                <a:pathLst>
                  <a:path w="2320452" h="2665600">
                    <a:moveTo>
                      <a:pt x="2320452" y="2115835"/>
                    </a:moveTo>
                    <a:cubicBezTo>
                      <a:pt x="1931697" y="2551246"/>
                      <a:pt x="1296204" y="2665600"/>
                      <a:pt x="780049" y="2393024"/>
                    </a:cubicBezTo>
                    <a:cubicBezTo>
                      <a:pt x="263894" y="2120448"/>
                      <a:pt x="0" y="1531137"/>
                      <a:pt x="140383" y="964562"/>
                    </a:cubicBezTo>
                    <a:cubicBezTo>
                      <a:pt x="280766" y="397988"/>
                      <a:pt x="789273" y="58"/>
                      <a:pt x="1372980" y="0"/>
                    </a:cubicBezTo>
                    <a:lnTo>
                      <a:pt x="1373107" y="1270000"/>
                    </a:lnTo>
                    <a:close/>
                  </a:path>
                </a:pathLst>
              </a:custGeom>
              <a:solidFill>
                <a:srgbClr val="007484"/>
              </a:solidFill>
            </p:spPr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536FAD64-EF99-47CB-87E5-446F55F3EB1A}"/>
                  </a:ext>
                </a:extLst>
              </p:cNvPr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004D77"/>
              </a:solidFill>
            </p:spPr>
          </p:sp>
        </p:grpSp>
      </p:grpSp>
      <p:sp>
        <p:nvSpPr>
          <p:cNvPr id="16" name="TextBox 12">
            <a:extLst>
              <a:ext uri="{FF2B5EF4-FFF2-40B4-BE49-F238E27FC236}">
                <a16:creationId xmlns:a16="http://schemas.microsoft.com/office/drawing/2014/main" id="{3E806904-3D84-4FC6-A845-595DB4ED90E7}"/>
              </a:ext>
            </a:extLst>
          </p:cNvPr>
          <p:cNvSpPr txBox="1"/>
          <p:nvPr/>
        </p:nvSpPr>
        <p:spPr>
          <a:xfrm>
            <a:off x="1567317" y="1972279"/>
            <a:ext cx="3370443" cy="1098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400" spc="176" dirty="0">
                <a:solidFill>
                  <a:srgbClr val="000000"/>
                </a:solidFill>
                <a:latin typeface="+mj-lt"/>
              </a:rPr>
              <a:t>Of </a:t>
            </a:r>
            <a:r>
              <a:rPr lang="en-US" sz="1400" spc="176" dirty="0">
                <a:solidFill>
                  <a:srgbClr val="5DBB61"/>
                </a:solidFill>
                <a:latin typeface="+mj-lt"/>
              </a:rPr>
              <a:t>89,424</a:t>
            </a:r>
            <a:r>
              <a:rPr lang="en-US" sz="1400" spc="176" dirty="0">
                <a:solidFill>
                  <a:srgbClr val="000000"/>
                </a:solidFill>
                <a:latin typeface="+mj-lt"/>
              </a:rPr>
              <a:t> occupations, 8,886 are for remote jobs; 23,883 for partially remote jobs; 56,655 for non-remote jobs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BDD53EB0-EA54-470C-845A-6071B6E6B3C6}"/>
              </a:ext>
            </a:extLst>
          </p:cNvPr>
          <p:cNvSpPr txBox="1"/>
          <p:nvPr/>
        </p:nvSpPr>
        <p:spPr>
          <a:xfrm>
            <a:off x="7032596" y="1976529"/>
            <a:ext cx="3849513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b="1" spc="176" dirty="0">
                <a:solidFill>
                  <a:srgbClr val="000000"/>
                </a:solidFill>
                <a:latin typeface="+mj-lt"/>
              </a:rPr>
              <a:t>TOP REMOTE OCCUPATION JOB OPENINGS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5AF94792-8309-4343-BC3B-2B0B1BC61C1C}"/>
              </a:ext>
            </a:extLst>
          </p:cNvPr>
          <p:cNvSpPr txBox="1"/>
          <p:nvPr/>
        </p:nvSpPr>
        <p:spPr>
          <a:xfrm>
            <a:off x="7073165" y="2890963"/>
            <a:ext cx="470873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53"/>
              </a:lnSpc>
            </a:pPr>
            <a:r>
              <a:rPr lang="en-US" sz="1400" spc="154" dirty="0">
                <a:solidFill>
                  <a:srgbClr val="000000"/>
                </a:solidFill>
                <a:latin typeface="+mj-lt"/>
              </a:rPr>
              <a:t>Software Developers</a:t>
            </a:r>
          </a:p>
          <a:p>
            <a:pPr>
              <a:lnSpc>
                <a:spcPts val="1553"/>
              </a:lnSpc>
            </a:pPr>
            <a:endParaRPr lang="en-US" sz="1400" spc="154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553"/>
              </a:lnSpc>
            </a:pPr>
            <a:r>
              <a:rPr lang="en-US" sz="1400" spc="154" dirty="0">
                <a:solidFill>
                  <a:srgbClr val="000000"/>
                </a:solidFill>
                <a:latin typeface="+mj-lt"/>
              </a:rPr>
              <a:t>Network and Computer System Administrators</a:t>
            </a:r>
          </a:p>
          <a:p>
            <a:pPr>
              <a:lnSpc>
                <a:spcPts val="1553"/>
              </a:lnSpc>
            </a:pPr>
            <a:endParaRPr lang="en-US" sz="1400" spc="154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553"/>
              </a:lnSpc>
            </a:pPr>
            <a:r>
              <a:rPr lang="en-US" sz="1400" spc="154" dirty="0">
                <a:solidFill>
                  <a:srgbClr val="000000"/>
                </a:solidFill>
                <a:latin typeface="+mj-lt"/>
              </a:rPr>
              <a:t>Accountants and Auditors</a:t>
            </a:r>
          </a:p>
          <a:p>
            <a:pPr>
              <a:lnSpc>
                <a:spcPts val="1553"/>
              </a:lnSpc>
            </a:pPr>
            <a:endParaRPr lang="en-US" sz="1400" spc="154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553"/>
              </a:lnSpc>
            </a:pPr>
            <a:r>
              <a:rPr lang="en-US" sz="1400" spc="154" dirty="0">
                <a:solidFill>
                  <a:srgbClr val="000000"/>
                </a:solidFill>
                <a:latin typeface="+mj-lt"/>
              </a:rPr>
              <a:t>Bookkeeping, Accounting, and Auditing Clerks</a:t>
            </a:r>
          </a:p>
          <a:p>
            <a:pPr>
              <a:lnSpc>
                <a:spcPts val="1553"/>
              </a:lnSpc>
            </a:pPr>
            <a:endParaRPr lang="en-US" sz="1400" spc="154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553"/>
              </a:lnSpc>
            </a:pPr>
            <a:r>
              <a:rPr lang="en-US" sz="1400" spc="154" dirty="0">
                <a:solidFill>
                  <a:srgbClr val="000000"/>
                </a:solidFill>
                <a:latin typeface="+mj-lt"/>
              </a:rPr>
              <a:t>Sales Managers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900FD4CC-15E7-4220-A289-C795A91E580F}"/>
              </a:ext>
            </a:extLst>
          </p:cNvPr>
          <p:cNvSpPr txBox="1"/>
          <p:nvPr/>
        </p:nvSpPr>
        <p:spPr>
          <a:xfrm>
            <a:off x="6040583" y="2885720"/>
            <a:ext cx="992013" cy="190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1600" spc="176" dirty="0">
                <a:solidFill>
                  <a:srgbClr val="5DBB61"/>
                </a:solidFill>
                <a:latin typeface="Arial Black" panose="020B0A04020102020204" pitchFamily="34" charset="0"/>
              </a:rPr>
              <a:t>73</a:t>
            </a:r>
          </a:p>
          <a:p>
            <a:pPr algn="r"/>
            <a:endParaRPr lang="en-US" sz="1000" spc="176" dirty="0">
              <a:solidFill>
                <a:srgbClr val="5DBB61"/>
              </a:solidFill>
              <a:latin typeface="Arial Black" panose="020B0A04020102020204" pitchFamily="34" charset="0"/>
            </a:endParaRPr>
          </a:p>
          <a:p>
            <a:pPr algn="r"/>
            <a:r>
              <a:rPr lang="en-US" sz="1600" spc="176" dirty="0">
                <a:solidFill>
                  <a:srgbClr val="5DBB61"/>
                </a:solidFill>
                <a:latin typeface="Arial Black" panose="020B0A04020102020204" pitchFamily="34" charset="0"/>
              </a:rPr>
              <a:t>47</a:t>
            </a:r>
          </a:p>
          <a:p>
            <a:pPr algn="r"/>
            <a:endParaRPr lang="en-US" sz="1100" spc="176" dirty="0">
              <a:solidFill>
                <a:srgbClr val="5DBB61"/>
              </a:solidFill>
              <a:latin typeface="Arial Black" panose="020B0A04020102020204" pitchFamily="34" charset="0"/>
            </a:endParaRPr>
          </a:p>
          <a:p>
            <a:pPr algn="r"/>
            <a:r>
              <a:rPr lang="en-US" sz="1600" spc="176" dirty="0">
                <a:solidFill>
                  <a:srgbClr val="5DBB61"/>
                </a:solidFill>
                <a:latin typeface="Arial Black" panose="020B0A04020102020204" pitchFamily="34" charset="0"/>
              </a:rPr>
              <a:t>38</a:t>
            </a:r>
          </a:p>
          <a:p>
            <a:pPr algn="r"/>
            <a:endParaRPr lang="en-US" sz="1100" spc="176" dirty="0">
              <a:solidFill>
                <a:srgbClr val="5DBB61"/>
              </a:solidFill>
              <a:latin typeface="Arial Black" panose="020B0A04020102020204" pitchFamily="34" charset="0"/>
            </a:endParaRPr>
          </a:p>
          <a:p>
            <a:pPr algn="r"/>
            <a:r>
              <a:rPr lang="en-US" sz="1600" spc="176" dirty="0">
                <a:solidFill>
                  <a:srgbClr val="5DBB61"/>
                </a:solidFill>
                <a:latin typeface="Arial Black" panose="020B0A04020102020204" pitchFamily="34" charset="0"/>
              </a:rPr>
              <a:t>31</a:t>
            </a:r>
          </a:p>
          <a:p>
            <a:pPr algn="r"/>
            <a:endParaRPr lang="en-US" sz="1050" spc="176" dirty="0">
              <a:solidFill>
                <a:srgbClr val="5DBB61"/>
              </a:solidFill>
              <a:latin typeface="Arial Black" panose="020B0A04020102020204" pitchFamily="34" charset="0"/>
            </a:endParaRPr>
          </a:p>
          <a:p>
            <a:pPr algn="r"/>
            <a:r>
              <a:rPr lang="en-US" sz="1600" spc="176" dirty="0">
                <a:solidFill>
                  <a:srgbClr val="5DBB61"/>
                </a:solidFill>
                <a:latin typeface="Arial Black" panose="020B0A040201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90745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F1D7602-6D2D-46C2-A7B2-434F3678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539253-EA7C-41D9-9930-0923683AA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8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F5A42-1C81-4199-873C-5C770401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123837"/>
            <a:ext cx="3073914" cy="4601183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Task Force?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480" y="2085681"/>
            <a:ext cx="0" cy="26866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C74B7-23C6-458D-BA4B-F988C3CF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580" y="864108"/>
            <a:ext cx="6144367" cy="512064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collaborative of economic development, industry representatives, education, philanthropic and government officials brought together to address the immediate, short-term and long-term impacts of the COVID-19 pandemic and to create strategies to provide for economic recovery.</a:t>
            </a:r>
          </a:p>
        </p:txBody>
      </p:sp>
    </p:spTree>
    <p:extLst>
      <p:ext uri="{BB962C8B-B14F-4D97-AF65-F5344CB8AC3E}">
        <p14:creationId xmlns:p14="http://schemas.microsoft.com/office/powerpoint/2010/main" val="886477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412C6F-54AB-419B-9978-993FD32921B7}"/>
              </a:ext>
            </a:extLst>
          </p:cNvPr>
          <p:cNvSpPr/>
          <p:nvPr/>
        </p:nvSpPr>
        <p:spPr>
          <a:xfrm>
            <a:off x="691763" y="733094"/>
            <a:ext cx="2806811" cy="5629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8AD67D-4073-4520-8DD0-0759AFDF19EE}"/>
              </a:ext>
            </a:extLst>
          </p:cNvPr>
          <p:cNvSpPr txBox="1">
            <a:spLocks/>
          </p:cNvSpPr>
          <p:nvPr/>
        </p:nvSpPr>
        <p:spPr>
          <a:xfrm>
            <a:off x="1111314" y="504908"/>
            <a:ext cx="9704915" cy="1016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Open Jobs in Broome County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55626823-A392-4053-A5F5-C38FBC3761BC}"/>
              </a:ext>
            </a:extLst>
          </p:cNvPr>
          <p:cNvSpPr txBox="1"/>
          <p:nvPr/>
        </p:nvSpPr>
        <p:spPr>
          <a:xfrm>
            <a:off x="2254570" y="6590803"/>
            <a:ext cx="7418402" cy="22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050" spc="28" dirty="0">
                <a:solidFill>
                  <a:srgbClr val="000000"/>
                </a:solidFill>
                <a:latin typeface="+mj-lt"/>
              </a:rPr>
              <a:t>Source: Chmura Economics &amp; Analytics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961DA3E9-4C45-4A6A-868F-5A6FB9DA4063}"/>
              </a:ext>
            </a:extLst>
          </p:cNvPr>
          <p:cNvGrpSpPr/>
          <p:nvPr/>
        </p:nvGrpSpPr>
        <p:grpSpPr>
          <a:xfrm>
            <a:off x="565213" y="2975980"/>
            <a:ext cx="5530787" cy="2630644"/>
            <a:chOff x="-384635" y="0"/>
            <a:chExt cx="7374382" cy="3507526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B13C80B8-16E7-487F-8755-76A8E4AEE5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42444" y="0"/>
              <a:ext cx="3297890" cy="3232998"/>
              <a:chOff x="0" y="0"/>
              <a:chExt cx="2819009" cy="2763539"/>
            </a:xfrm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8EF3BCD3-896B-45E8-AC5D-4D1496220806}"/>
                  </a:ext>
                </a:extLst>
              </p:cNvPr>
              <p:cNvSpPr/>
              <p:nvPr/>
            </p:nvSpPr>
            <p:spPr>
              <a:xfrm>
                <a:off x="-6350" y="0"/>
                <a:ext cx="2831709" cy="2763539"/>
              </a:xfrm>
              <a:custGeom>
                <a:avLst/>
                <a:gdLst/>
                <a:ahLst/>
                <a:cxnLst/>
                <a:rect l="l" t="t" r="r" b="b"/>
                <a:pathLst>
                  <a:path w="2831709" h="2763539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2763539"/>
                    </a:lnTo>
                    <a:lnTo>
                      <a:pt x="0" y="2763539"/>
                    </a:lnTo>
                    <a:close/>
                    <a:moveTo>
                      <a:pt x="939670" y="0"/>
                    </a:moveTo>
                    <a:lnTo>
                      <a:pt x="952370" y="0"/>
                    </a:lnTo>
                    <a:lnTo>
                      <a:pt x="952370" y="2763539"/>
                    </a:lnTo>
                    <a:lnTo>
                      <a:pt x="939670" y="2763539"/>
                    </a:lnTo>
                    <a:close/>
                    <a:moveTo>
                      <a:pt x="1879339" y="0"/>
                    </a:moveTo>
                    <a:lnTo>
                      <a:pt x="1892039" y="0"/>
                    </a:lnTo>
                    <a:lnTo>
                      <a:pt x="1892039" y="2763539"/>
                    </a:lnTo>
                    <a:lnTo>
                      <a:pt x="1879339" y="2763539"/>
                    </a:lnTo>
                    <a:close/>
                    <a:moveTo>
                      <a:pt x="2819009" y="0"/>
                    </a:moveTo>
                    <a:lnTo>
                      <a:pt x="2831709" y="0"/>
                    </a:lnTo>
                    <a:lnTo>
                      <a:pt x="2831709" y="2763539"/>
                    </a:lnTo>
                    <a:lnTo>
                      <a:pt x="2819009" y="2763539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</p:spPr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967BC7-14C9-4833-91D3-7D2D73E16B07}"/>
                </a:ext>
              </a:extLst>
            </p:cNvPr>
            <p:cNvSpPr txBox="1"/>
            <p:nvPr/>
          </p:nvSpPr>
          <p:spPr>
            <a:xfrm>
              <a:off x="3397872" y="3289089"/>
              <a:ext cx="89145" cy="217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u="none">
                  <a:solidFill>
                    <a:srgbClr val="00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3EB44E24-C5F8-44DB-A9AE-D83D952C241E}"/>
                </a:ext>
              </a:extLst>
            </p:cNvPr>
            <p:cNvSpPr txBox="1"/>
            <p:nvPr/>
          </p:nvSpPr>
          <p:spPr>
            <a:xfrm>
              <a:off x="4408023" y="3289090"/>
              <a:ext cx="492920" cy="218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u="none" dirty="0">
                  <a:solidFill>
                    <a:srgbClr val="000000"/>
                  </a:solidFill>
                  <a:latin typeface="+mj-lt"/>
                </a:rPr>
                <a:t>100</a:t>
              </a: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CABB328E-B22F-48F2-8D89-4674A7933146}"/>
                </a:ext>
              </a:extLst>
            </p:cNvPr>
            <p:cNvSpPr txBox="1"/>
            <p:nvPr/>
          </p:nvSpPr>
          <p:spPr>
            <a:xfrm>
              <a:off x="5507321" y="3289089"/>
              <a:ext cx="492920" cy="218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u="none" dirty="0">
                  <a:solidFill>
                    <a:srgbClr val="000000"/>
                  </a:solidFill>
                  <a:latin typeface="+mj-lt"/>
                </a:rPr>
                <a:t>200</a:t>
              </a: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E32A1D04-53EA-4AB3-A64A-6FCE1D773265}"/>
                </a:ext>
              </a:extLst>
            </p:cNvPr>
            <p:cNvSpPr txBox="1"/>
            <p:nvPr/>
          </p:nvSpPr>
          <p:spPr>
            <a:xfrm>
              <a:off x="6606618" y="3289089"/>
              <a:ext cx="383129" cy="218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u="none" dirty="0">
                  <a:solidFill>
                    <a:srgbClr val="000000"/>
                  </a:solidFill>
                  <a:latin typeface="+mj-lt"/>
                </a:rPr>
                <a:t>300</a:t>
              </a: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85EE5ED3-A4B0-430C-AF6B-170BBBD7219E}"/>
                </a:ext>
              </a:extLst>
            </p:cNvPr>
            <p:cNvSpPr txBox="1"/>
            <p:nvPr/>
          </p:nvSpPr>
          <p:spPr>
            <a:xfrm>
              <a:off x="1566851" y="30495"/>
              <a:ext cx="1790928" cy="218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u="none" dirty="0">
                  <a:solidFill>
                    <a:srgbClr val="000000"/>
                  </a:solidFill>
                  <a:latin typeface="+mj-lt"/>
                </a:rPr>
                <a:t>Retail Salesperson </a:t>
              </a:r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DAF62ABF-8D1D-416A-8CC9-278E6E928B53}"/>
                </a:ext>
              </a:extLst>
            </p:cNvPr>
            <p:cNvSpPr txBox="1"/>
            <p:nvPr/>
          </p:nvSpPr>
          <p:spPr>
            <a:xfrm>
              <a:off x="817160" y="355591"/>
              <a:ext cx="2540618" cy="218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u="none" dirty="0">
                  <a:solidFill>
                    <a:srgbClr val="000000"/>
                  </a:solidFill>
                  <a:latin typeface="+mj-lt"/>
                </a:rPr>
                <a:t>Stockers and Order Fillers </a:t>
              </a: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9C0D976-988A-4000-9147-DF59CF4378E5}"/>
                </a:ext>
              </a:extLst>
            </p:cNvPr>
            <p:cNvSpPr txBox="1"/>
            <p:nvPr/>
          </p:nvSpPr>
          <p:spPr>
            <a:xfrm>
              <a:off x="127733" y="680687"/>
              <a:ext cx="3230044" cy="218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u="none" dirty="0">
                  <a:solidFill>
                    <a:srgbClr val="000000"/>
                  </a:solidFill>
                  <a:latin typeface="+mj-lt"/>
                </a:rPr>
                <a:t>Heavy and Tractor-Trailer Truck Drivers </a:t>
              </a: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24E51C8A-E98F-44B1-B878-C84BB41160FF}"/>
                </a:ext>
              </a:extLst>
            </p:cNvPr>
            <p:cNvSpPr txBox="1"/>
            <p:nvPr/>
          </p:nvSpPr>
          <p:spPr>
            <a:xfrm>
              <a:off x="1262051" y="1005783"/>
              <a:ext cx="2095728" cy="218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u="none" dirty="0">
                  <a:solidFill>
                    <a:srgbClr val="000000"/>
                  </a:solidFill>
                  <a:latin typeface="+mj-lt"/>
                </a:rPr>
                <a:t>Registered Nurses </a:t>
              </a:r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E09437DB-7EF7-4767-AC73-0181638C1257}"/>
                </a:ext>
              </a:extLst>
            </p:cNvPr>
            <p:cNvSpPr txBox="1"/>
            <p:nvPr/>
          </p:nvSpPr>
          <p:spPr>
            <a:xfrm>
              <a:off x="334949" y="1330879"/>
              <a:ext cx="3022828" cy="218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u="none" dirty="0">
                  <a:solidFill>
                    <a:srgbClr val="000000"/>
                  </a:solidFill>
                  <a:latin typeface="+mj-lt"/>
                </a:rPr>
                <a:t>Customer Service Representatives </a:t>
              </a: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07A57608-F265-4920-B44A-D3260D21AD21}"/>
                </a:ext>
              </a:extLst>
            </p:cNvPr>
            <p:cNvSpPr txBox="1"/>
            <p:nvPr/>
          </p:nvSpPr>
          <p:spPr>
            <a:xfrm>
              <a:off x="2674336" y="1655974"/>
              <a:ext cx="683441" cy="217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u="none">
                  <a:solidFill>
                    <a:srgbClr val="000000"/>
                  </a:solidFill>
                  <a:latin typeface="+mj-lt"/>
                </a:rPr>
                <a:t>Cashiers </a:t>
              </a: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C1EC6F31-5C85-4833-A96E-D7CB3DDD8FED}"/>
                </a:ext>
              </a:extLst>
            </p:cNvPr>
            <p:cNvSpPr txBox="1"/>
            <p:nvPr/>
          </p:nvSpPr>
          <p:spPr>
            <a:xfrm>
              <a:off x="-384635" y="1981070"/>
              <a:ext cx="3742413" cy="218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u="none" dirty="0">
                  <a:solidFill>
                    <a:srgbClr val="000000"/>
                  </a:solidFill>
                  <a:latin typeface="+mj-lt"/>
                </a:rPr>
                <a:t>First-Line Supervisors of Retail Sales Workers </a:t>
              </a: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5F2B8B37-4C41-47C4-BB70-25373125235B}"/>
                </a:ext>
              </a:extLst>
            </p:cNvPr>
            <p:cNvSpPr txBox="1"/>
            <p:nvPr/>
          </p:nvSpPr>
          <p:spPr>
            <a:xfrm>
              <a:off x="45033" y="2306166"/>
              <a:ext cx="3312747" cy="218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u="none" dirty="0">
                  <a:solidFill>
                    <a:srgbClr val="000000"/>
                  </a:solidFill>
                  <a:latin typeface="+mj-lt"/>
                </a:rPr>
                <a:t>Social and Human Service Assistants </a:t>
              </a:r>
            </a:p>
          </p:txBody>
        </p: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236B93DF-BE81-4FCB-95CE-017CF282EFD5}"/>
                </a:ext>
              </a:extLst>
            </p:cNvPr>
            <p:cNvSpPr txBox="1"/>
            <p:nvPr/>
          </p:nvSpPr>
          <p:spPr>
            <a:xfrm>
              <a:off x="1082521" y="2631262"/>
              <a:ext cx="2275259" cy="218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u="none" dirty="0">
                  <a:solidFill>
                    <a:srgbClr val="000000"/>
                  </a:solidFill>
                  <a:latin typeface="+mj-lt"/>
                </a:rPr>
                <a:t>Sales Representatives </a:t>
              </a: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9932BFCF-0EA8-485A-AF6C-38A12B0F212F}"/>
                </a:ext>
              </a:extLst>
            </p:cNvPr>
            <p:cNvSpPr txBox="1"/>
            <p:nvPr/>
          </p:nvSpPr>
          <p:spPr>
            <a:xfrm>
              <a:off x="1166194" y="2956358"/>
              <a:ext cx="2191584" cy="218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u="none" dirty="0">
                  <a:solidFill>
                    <a:srgbClr val="000000"/>
                  </a:solidFill>
                  <a:latin typeface="+mj-lt"/>
                </a:rPr>
                <a:t>Janitors and Cleaners </a:t>
              </a:r>
            </a:p>
          </p:txBody>
        </p:sp>
        <p:grpSp>
          <p:nvGrpSpPr>
            <p:cNvPr id="23" name="Group 20">
              <a:extLst>
                <a:ext uri="{FF2B5EF4-FFF2-40B4-BE49-F238E27FC236}">
                  <a16:creationId xmlns:a16="http://schemas.microsoft.com/office/drawing/2014/main" id="{55FD9BF7-E446-4759-8F5C-3FE89D1522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42444" y="0"/>
              <a:ext cx="3297890" cy="3232998"/>
              <a:chOff x="0" y="0"/>
              <a:chExt cx="2819009" cy="2763539"/>
            </a:xfrm>
          </p:grpSpPr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819D737F-08A2-4331-A4C8-2F4496485D1E}"/>
                  </a:ext>
                </a:extLst>
              </p:cNvPr>
              <p:cNvSpPr/>
              <p:nvPr/>
            </p:nvSpPr>
            <p:spPr>
              <a:xfrm>
                <a:off x="0" y="0"/>
                <a:ext cx="2721995" cy="262536"/>
              </a:xfrm>
              <a:custGeom>
                <a:avLst/>
                <a:gdLst/>
                <a:ahLst/>
                <a:cxnLst/>
                <a:rect l="l" t="t" r="r" b="b"/>
                <a:pathLst>
                  <a:path w="2721995" h="262536">
                    <a:moveTo>
                      <a:pt x="0" y="0"/>
                    </a:moveTo>
                    <a:lnTo>
                      <a:pt x="2700992" y="0"/>
                    </a:lnTo>
                    <a:cubicBezTo>
                      <a:pt x="2712592" y="0"/>
                      <a:pt x="2721995" y="9403"/>
                      <a:pt x="2721995" y="21003"/>
                    </a:cubicBezTo>
                    <a:lnTo>
                      <a:pt x="2721995" y="241533"/>
                    </a:lnTo>
                    <a:cubicBezTo>
                      <a:pt x="2721995" y="253133"/>
                      <a:pt x="2712592" y="262536"/>
                      <a:pt x="2700992" y="262536"/>
                    </a:cubicBezTo>
                    <a:lnTo>
                      <a:pt x="0" y="262536"/>
                    </a:lnTo>
                    <a:close/>
                  </a:path>
                </a:pathLst>
              </a:custGeom>
              <a:solidFill>
                <a:srgbClr val="5DBB61"/>
              </a:solidFill>
            </p:spPr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CE471C7B-7F50-4DEA-96AB-232C27E7950B}"/>
                  </a:ext>
                </a:extLst>
              </p:cNvPr>
              <p:cNvSpPr/>
              <p:nvPr/>
            </p:nvSpPr>
            <p:spPr>
              <a:xfrm>
                <a:off x="0" y="277889"/>
                <a:ext cx="2195780" cy="262536"/>
              </a:xfrm>
              <a:custGeom>
                <a:avLst/>
                <a:gdLst/>
                <a:ahLst/>
                <a:cxnLst/>
                <a:rect l="l" t="t" r="r" b="b"/>
                <a:pathLst>
                  <a:path w="2195780" h="262536">
                    <a:moveTo>
                      <a:pt x="0" y="0"/>
                    </a:moveTo>
                    <a:lnTo>
                      <a:pt x="2174778" y="0"/>
                    </a:lnTo>
                    <a:cubicBezTo>
                      <a:pt x="2186377" y="0"/>
                      <a:pt x="2195780" y="9404"/>
                      <a:pt x="2195780" y="21003"/>
                    </a:cubicBezTo>
                    <a:lnTo>
                      <a:pt x="2195780" y="241534"/>
                    </a:lnTo>
                    <a:cubicBezTo>
                      <a:pt x="2195780" y="253133"/>
                      <a:pt x="2186377" y="262536"/>
                      <a:pt x="2174778" y="262536"/>
                    </a:cubicBezTo>
                    <a:lnTo>
                      <a:pt x="0" y="262536"/>
                    </a:lnTo>
                    <a:close/>
                  </a:path>
                </a:pathLst>
              </a:custGeom>
              <a:solidFill>
                <a:srgbClr val="38B66F"/>
              </a:solidFill>
            </p:spPr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2A867498-1FE1-46C8-85D0-87DD57907A68}"/>
                  </a:ext>
                </a:extLst>
              </p:cNvPr>
              <p:cNvSpPr/>
              <p:nvPr/>
            </p:nvSpPr>
            <p:spPr>
              <a:xfrm>
                <a:off x="0" y="555778"/>
                <a:ext cx="1960863" cy="262536"/>
              </a:xfrm>
              <a:custGeom>
                <a:avLst/>
                <a:gdLst/>
                <a:ahLst/>
                <a:cxnLst/>
                <a:rect l="l" t="t" r="r" b="b"/>
                <a:pathLst>
                  <a:path w="1960863" h="262536">
                    <a:moveTo>
                      <a:pt x="0" y="0"/>
                    </a:moveTo>
                    <a:lnTo>
                      <a:pt x="1939860" y="0"/>
                    </a:lnTo>
                    <a:cubicBezTo>
                      <a:pt x="1951460" y="0"/>
                      <a:pt x="1960863" y="9404"/>
                      <a:pt x="1960863" y="21003"/>
                    </a:cubicBezTo>
                    <a:lnTo>
                      <a:pt x="1960863" y="241534"/>
                    </a:lnTo>
                    <a:cubicBezTo>
                      <a:pt x="1960863" y="253133"/>
                      <a:pt x="1951460" y="262537"/>
                      <a:pt x="1939860" y="262537"/>
                    </a:cubicBezTo>
                    <a:lnTo>
                      <a:pt x="0" y="262537"/>
                    </a:lnTo>
                    <a:close/>
                  </a:path>
                </a:pathLst>
              </a:custGeom>
              <a:solidFill>
                <a:srgbClr val="00B17E"/>
              </a:solidFill>
            </p:spPr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EEED6CB6-E60F-44E8-A899-97DA57499562}"/>
                  </a:ext>
                </a:extLst>
              </p:cNvPr>
              <p:cNvSpPr/>
              <p:nvPr/>
            </p:nvSpPr>
            <p:spPr>
              <a:xfrm>
                <a:off x="0" y="833668"/>
                <a:ext cx="1932673" cy="262536"/>
              </a:xfrm>
              <a:custGeom>
                <a:avLst/>
                <a:gdLst/>
                <a:ahLst/>
                <a:cxnLst/>
                <a:rect l="l" t="t" r="r" b="b"/>
                <a:pathLst>
                  <a:path w="1932673" h="262536">
                    <a:moveTo>
                      <a:pt x="0" y="0"/>
                    </a:moveTo>
                    <a:lnTo>
                      <a:pt x="1911670" y="0"/>
                    </a:lnTo>
                    <a:cubicBezTo>
                      <a:pt x="1917240" y="0"/>
                      <a:pt x="1922582" y="2212"/>
                      <a:pt x="1926521" y="6151"/>
                    </a:cubicBezTo>
                    <a:cubicBezTo>
                      <a:pt x="1930460" y="10090"/>
                      <a:pt x="1932673" y="15432"/>
                      <a:pt x="1932673" y="21003"/>
                    </a:cubicBezTo>
                    <a:lnTo>
                      <a:pt x="1932673" y="241533"/>
                    </a:lnTo>
                    <a:cubicBezTo>
                      <a:pt x="1932673" y="247103"/>
                      <a:pt x="1930460" y="252446"/>
                      <a:pt x="1926521" y="256384"/>
                    </a:cubicBezTo>
                    <a:cubicBezTo>
                      <a:pt x="1922582" y="260323"/>
                      <a:pt x="1917240" y="262536"/>
                      <a:pt x="1911670" y="262536"/>
                    </a:cubicBezTo>
                    <a:lnTo>
                      <a:pt x="0" y="262536"/>
                    </a:lnTo>
                    <a:close/>
                  </a:path>
                </a:pathLst>
              </a:custGeom>
              <a:solidFill>
                <a:srgbClr val="00AA8B"/>
              </a:solidFill>
            </p:spPr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4C683C41-EB53-4F56-9CF8-B0F7DCABB762}"/>
                  </a:ext>
                </a:extLst>
              </p:cNvPr>
              <p:cNvSpPr/>
              <p:nvPr/>
            </p:nvSpPr>
            <p:spPr>
              <a:xfrm>
                <a:off x="0" y="1111557"/>
                <a:ext cx="1246714" cy="262536"/>
              </a:xfrm>
              <a:custGeom>
                <a:avLst/>
                <a:gdLst/>
                <a:ahLst/>
                <a:cxnLst/>
                <a:rect l="l" t="t" r="r" b="b"/>
                <a:pathLst>
                  <a:path w="1246714" h="262536">
                    <a:moveTo>
                      <a:pt x="0" y="0"/>
                    </a:moveTo>
                    <a:lnTo>
                      <a:pt x="1225711" y="0"/>
                    </a:lnTo>
                    <a:cubicBezTo>
                      <a:pt x="1231281" y="0"/>
                      <a:pt x="1236624" y="2213"/>
                      <a:pt x="1240562" y="6151"/>
                    </a:cubicBezTo>
                    <a:cubicBezTo>
                      <a:pt x="1244501" y="10090"/>
                      <a:pt x="1246714" y="15432"/>
                      <a:pt x="1246714" y="21003"/>
                    </a:cubicBezTo>
                    <a:lnTo>
                      <a:pt x="1246714" y="241533"/>
                    </a:lnTo>
                    <a:cubicBezTo>
                      <a:pt x="1246714" y="247103"/>
                      <a:pt x="1244501" y="252446"/>
                      <a:pt x="1240562" y="256385"/>
                    </a:cubicBezTo>
                    <a:cubicBezTo>
                      <a:pt x="1236624" y="260323"/>
                      <a:pt x="1231281" y="262536"/>
                      <a:pt x="1225711" y="262536"/>
                    </a:cubicBezTo>
                    <a:lnTo>
                      <a:pt x="0" y="262536"/>
                    </a:lnTo>
                    <a:close/>
                  </a:path>
                </a:pathLst>
              </a:custGeom>
              <a:solidFill>
                <a:srgbClr val="00A397"/>
              </a:solidFill>
            </p:spPr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A2CBD3F3-ADEB-4EE7-8B21-C163C70A3F64}"/>
                  </a:ext>
                </a:extLst>
              </p:cNvPr>
              <p:cNvSpPr/>
              <p:nvPr/>
            </p:nvSpPr>
            <p:spPr>
              <a:xfrm>
                <a:off x="0" y="1389446"/>
                <a:ext cx="1039987" cy="262536"/>
              </a:xfrm>
              <a:custGeom>
                <a:avLst/>
                <a:gdLst/>
                <a:ahLst/>
                <a:cxnLst/>
                <a:rect l="l" t="t" r="r" b="b"/>
                <a:pathLst>
                  <a:path w="1039987" h="262536">
                    <a:moveTo>
                      <a:pt x="0" y="0"/>
                    </a:moveTo>
                    <a:lnTo>
                      <a:pt x="1018984" y="0"/>
                    </a:lnTo>
                    <a:cubicBezTo>
                      <a:pt x="1030583" y="0"/>
                      <a:pt x="1039987" y="9403"/>
                      <a:pt x="1039987" y="21003"/>
                    </a:cubicBezTo>
                    <a:lnTo>
                      <a:pt x="1039987" y="241534"/>
                    </a:lnTo>
                    <a:cubicBezTo>
                      <a:pt x="1039987" y="253133"/>
                      <a:pt x="1030583" y="262536"/>
                      <a:pt x="1018984" y="262536"/>
                    </a:cubicBezTo>
                    <a:lnTo>
                      <a:pt x="0" y="262536"/>
                    </a:lnTo>
                    <a:close/>
                  </a:path>
                </a:pathLst>
              </a:custGeom>
              <a:solidFill>
                <a:srgbClr val="009BA1"/>
              </a:solidFill>
            </p:spPr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529904A8-FCEB-4DE4-9BF7-425FA8CAED7F}"/>
                  </a:ext>
                </a:extLst>
              </p:cNvPr>
              <p:cNvSpPr/>
              <p:nvPr/>
            </p:nvSpPr>
            <p:spPr>
              <a:xfrm>
                <a:off x="0" y="1667335"/>
                <a:ext cx="1011797" cy="262536"/>
              </a:xfrm>
              <a:custGeom>
                <a:avLst/>
                <a:gdLst/>
                <a:ahLst/>
                <a:cxnLst/>
                <a:rect l="l" t="t" r="r" b="b"/>
                <a:pathLst>
                  <a:path w="1011797" h="262536">
                    <a:moveTo>
                      <a:pt x="0" y="0"/>
                    </a:moveTo>
                    <a:lnTo>
                      <a:pt x="990794" y="0"/>
                    </a:lnTo>
                    <a:cubicBezTo>
                      <a:pt x="996364" y="0"/>
                      <a:pt x="1001706" y="2213"/>
                      <a:pt x="1005645" y="6152"/>
                    </a:cubicBezTo>
                    <a:cubicBezTo>
                      <a:pt x="1009584" y="10091"/>
                      <a:pt x="1011797" y="15433"/>
                      <a:pt x="1011797" y="21003"/>
                    </a:cubicBezTo>
                    <a:lnTo>
                      <a:pt x="1011797" y="241534"/>
                    </a:lnTo>
                    <a:cubicBezTo>
                      <a:pt x="1011796" y="253133"/>
                      <a:pt x="1002393" y="262537"/>
                      <a:pt x="990794" y="262537"/>
                    </a:cubicBezTo>
                    <a:lnTo>
                      <a:pt x="0" y="262537"/>
                    </a:lnTo>
                    <a:close/>
                  </a:path>
                </a:pathLst>
              </a:custGeom>
              <a:solidFill>
                <a:srgbClr val="0093A8"/>
              </a:solidFill>
            </p:spPr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51C75F28-EB60-42B8-B69D-EB687C7640A2}"/>
                  </a:ext>
                </a:extLst>
              </p:cNvPr>
              <p:cNvSpPr/>
              <p:nvPr/>
            </p:nvSpPr>
            <p:spPr>
              <a:xfrm>
                <a:off x="0" y="1945224"/>
                <a:ext cx="955416" cy="262536"/>
              </a:xfrm>
              <a:custGeom>
                <a:avLst/>
                <a:gdLst/>
                <a:ahLst/>
                <a:cxnLst/>
                <a:rect l="l" t="t" r="r" b="b"/>
                <a:pathLst>
                  <a:path w="955416" h="262536">
                    <a:moveTo>
                      <a:pt x="0" y="0"/>
                    </a:moveTo>
                    <a:lnTo>
                      <a:pt x="934414" y="0"/>
                    </a:lnTo>
                    <a:cubicBezTo>
                      <a:pt x="939984" y="0"/>
                      <a:pt x="945326" y="2213"/>
                      <a:pt x="949265" y="6152"/>
                    </a:cubicBezTo>
                    <a:cubicBezTo>
                      <a:pt x="953204" y="10091"/>
                      <a:pt x="955416" y="15433"/>
                      <a:pt x="955416" y="21003"/>
                    </a:cubicBezTo>
                    <a:lnTo>
                      <a:pt x="955416" y="241534"/>
                    </a:lnTo>
                    <a:cubicBezTo>
                      <a:pt x="955416" y="247104"/>
                      <a:pt x="953204" y="252446"/>
                      <a:pt x="949265" y="256385"/>
                    </a:cubicBezTo>
                    <a:cubicBezTo>
                      <a:pt x="945326" y="260324"/>
                      <a:pt x="939984" y="262537"/>
                      <a:pt x="934414" y="262537"/>
                    </a:cubicBezTo>
                    <a:lnTo>
                      <a:pt x="0" y="262537"/>
                    </a:lnTo>
                    <a:close/>
                  </a:path>
                </a:pathLst>
              </a:custGeom>
              <a:solidFill>
                <a:srgbClr val="008AAC"/>
              </a:solidFill>
            </p:spPr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D9BA440B-C1E6-4C2E-A683-FE9CF891A7D2}"/>
                  </a:ext>
                </a:extLst>
              </p:cNvPr>
              <p:cNvSpPr/>
              <p:nvPr/>
            </p:nvSpPr>
            <p:spPr>
              <a:xfrm>
                <a:off x="0" y="2223114"/>
                <a:ext cx="870846" cy="262536"/>
              </a:xfrm>
              <a:custGeom>
                <a:avLst/>
                <a:gdLst/>
                <a:ahLst/>
                <a:cxnLst/>
                <a:rect l="l" t="t" r="r" b="b"/>
                <a:pathLst>
                  <a:path w="870846" h="262536">
                    <a:moveTo>
                      <a:pt x="0" y="0"/>
                    </a:moveTo>
                    <a:lnTo>
                      <a:pt x="849843" y="0"/>
                    </a:lnTo>
                    <a:cubicBezTo>
                      <a:pt x="855413" y="0"/>
                      <a:pt x="860756" y="2213"/>
                      <a:pt x="864695" y="6151"/>
                    </a:cubicBezTo>
                    <a:cubicBezTo>
                      <a:pt x="868633" y="10090"/>
                      <a:pt x="870846" y="15432"/>
                      <a:pt x="870846" y="21003"/>
                    </a:cubicBezTo>
                    <a:lnTo>
                      <a:pt x="870846" y="241533"/>
                    </a:lnTo>
                    <a:cubicBezTo>
                      <a:pt x="870846" y="247103"/>
                      <a:pt x="868633" y="252446"/>
                      <a:pt x="864695" y="256384"/>
                    </a:cubicBezTo>
                    <a:cubicBezTo>
                      <a:pt x="860756" y="260323"/>
                      <a:pt x="855413" y="262536"/>
                      <a:pt x="849843" y="262536"/>
                    </a:cubicBezTo>
                    <a:lnTo>
                      <a:pt x="0" y="262536"/>
                    </a:lnTo>
                    <a:close/>
                  </a:path>
                </a:pathLst>
              </a:custGeom>
              <a:solidFill>
                <a:srgbClr val="0081AC"/>
              </a:solidFill>
            </p:spPr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C729AE7A-5038-4849-96A1-24BD5D66DAE5}"/>
                  </a:ext>
                </a:extLst>
              </p:cNvPr>
              <p:cNvSpPr/>
              <p:nvPr/>
            </p:nvSpPr>
            <p:spPr>
              <a:xfrm>
                <a:off x="0" y="2501003"/>
                <a:ext cx="814466" cy="262536"/>
              </a:xfrm>
              <a:custGeom>
                <a:avLst/>
                <a:gdLst/>
                <a:ahLst/>
                <a:cxnLst/>
                <a:rect l="l" t="t" r="r" b="b"/>
                <a:pathLst>
                  <a:path w="814466" h="262536">
                    <a:moveTo>
                      <a:pt x="0" y="0"/>
                    </a:moveTo>
                    <a:lnTo>
                      <a:pt x="793463" y="0"/>
                    </a:lnTo>
                    <a:cubicBezTo>
                      <a:pt x="799033" y="0"/>
                      <a:pt x="804376" y="2213"/>
                      <a:pt x="808314" y="6152"/>
                    </a:cubicBezTo>
                    <a:cubicBezTo>
                      <a:pt x="812253" y="10090"/>
                      <a:pt x="814466" y="15433"/>
                      <a:pt x="814466" y="21003"/>
                    </a:cubicBezTo>
                    <a:lnTo>
                      <a:pt x="814466" y="241533"/>
                    </a:lnTo>
                    <a:cubicBezTo>
                      <a:pt x="814466" y="247104"/>
                      <a:pt x="812253" y="252446"/>
                      <a:pt x="808314" y="256385"/>
                    </a:cubicBezTo>
                    <a:cubicBezTo>
                      <a:pt x="804376" y="260323"/>
                      <a:pt x="799033" y="262536"/>
                      <a:pt x="793463" y="262536"/>
                    </a:cubicBezTo>
                    <a:lnTo>
                      <a:pt x="0" y="262536"/>
                    </a:lnTo>
                    <a:close/>
                  </a:path>
                </a:pathLst>
              </a:custGeom>
              <a:solidFill>
                <a:srgbClr val="0077A9"/>
              </a:solidFill>
            </p:spPr>
          </p:sp>
        </p:grpSp>
      </p:grpSp>
      <p:sp>
        <p:nvSpPr>
          <p:cNvPr id="35" name="TextBox 32">
            <a:extLst>
              <a:ext uri="{FF2B5EF4-FFF2-40B4-BE49-F238E27FC236}">
                <a16:creationId xmlns:a16="http://schemas.microsoft.com/office/drawing/2014/main" id="{3579B893-94C6-4FCC-B488-B6AE0778EAA0}"/>
              </a:ext>
            </a:extLst>
          </p:cNvPr>
          <p:cNvSpPr txBox="1"/>
          <p:nvPr/>
        </p:nvSpPr>
        <p:spPr>
          <a:xfrm>
            <a:off x="787563" y="2411457"/>
            <a:ext cx="4963938" cy="54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 spc="175" dirty="0">
                <a:solidFill>
                  <a:srgbClr val="000000"/>
                </a:solidFill>
                <a:latin typeface="+mj-lt"/>
              </a:rPr>
              <a:t>STARTED/NEWLY POSTED JOB ADS IN BROOME COUNTY FROM 3/11-7/11</a:t>
            </a:r>
          </a:p>
        </p:txBody>
      </p:sp>
      <p:sp>
        <p:nvSpPr>
          <p:cNvPr id="36" name="TextBox 34">
            <a:extLst>
              <a:ext uri="{FF2B5EF4-FFF2-40B4-BE49-F238E27FC236}">
                <a16:creationId xmlns:a16="http://schemas.microsoft.com/office/drawing/2014/main" id="{C14F9B96-13B4-45EC-A82B-9B34501B7136}"/>
              </a:ext>
            </a:extLst>
          </p:cNvPr>
          <p:cNvSpPr txBox="1"/>
          <p:nvPr/>
        </p:nvSpPr>
        <p:spPr>
          <a:xfrm>
            <a:off x="7012350" y="2975980"/>
            <a:ext cx="4376812" cy="1736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24"/>
              </a:lnSpc>
            </a:pPr>
            <a:r>
              <a:rPr lang="en-US" sz="1400" b="1" spc="14" dirty="0">
                <a:solidFill>
                  <a:srgbClr val="000000"/>
                </a:solidFill>
                <a:latin typeface="+mj-lt"/>
              </a:rPr>
              <a:t>TOP EMPLOYERS WHO POSTED JOBS DURING THIS PERIOD:</a:t>
            </a:r>
          </a:p>
          <a:p>
            <a:pPr marL="302261" lvl="1" indent="-151130">
              <a:lnSpc>
                <a:spcPts val="2324"/>
              </a:lnSpc>
              <a:buFont typeface="Arial"/>
              <a:buChar char="•"/>
            </a:pPr>
            <a:r>
              <a:rPr lang="en-US" sz="1400" spc="14" dirty="0">
                <a:solidFill>
                  <a:srgbClr val="000000"/>
                </a:solidFill>
                <a:latin typeface="+mj-lt"/>
              </a:rPr>
              <a:t>Ascension</a:t>
            </a:r>
          </a:p>
          <a:p>
            <a:pPr marL="302261" lvl="1" indent="-151130">
              <a:lnSpc>
                <a:spcPts val="2324"/>
              </a:lnSpc>
              <a:buFont typeface="Arial"/>
              <a:buChar char="•"/>
            </a:pPr>
            <a:r>
              <a:rPr lang="en-US" sz="1400" spc="14" dirty="0">
                <a:solidFill>
                  <a:srgbClr val="000000"/>
                </a:solidFill>
                <a:latin typeface="+mj-lt"/>
              </a:rPr>
              <a:t>United Health Services</a:t>
            </a:r>
          </a:p>
          <a:p>
            <a:pPr marL="302260" lvl="1" indent="-151130">
              <a:lnSpc>
                <a:spcPts val="2324"/>
              </a:lnSpc>
              <a:buFont typeface="Arial"/>
              <a:buChar char="•"/>
            </a:pPr>
            <a:r>
              <a:rPr lang="en-US" sz="1400" spc="14" dirty="0">
                <a:solidFill>
                  <a:srgbClr val="000000"/>
                </a:solidFill>
                <a:latin typeface="+mj-lt"/>
              </a:rPr>
              <a:t>Wegmans</a:t>
            </a:r>
          </a:p>
          <a:p>
            <a:pPr marL="302260" lvl="1" indent="-151130">
              <a:lnSpc>
                <a:spcPts val="2324"/>
              </a:lnSpc>
              <a:buFont typeface="Arial"/>
              <a:buChar char="•"/>
            </a:pPr>
            <a:r>
              <a:rPr lang="en-US" sz="1400" spc="14" dirty="0">
                <a:solidFill>
                  <a:srgbClr val="000000"/>
                </a:solidFill>
                <a:latin typeface="+mj-lt"/>
              </a:rPr>
              <a:t>Lockheed Martin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78AC563B-BABA-410E-85E8-DE71FBAD6156}"/>
              </a:ext>
            </a:extLst>
          </p:cNvPr>
          <p:cNvSpPr txBox="1"/>
          <p:nvPr/>
        </p:nvSpPr>
        <p:spPr>
          <a:xfrm>
            <a:off x="5492242" y="2968533"/>
            <a:ext cx="3143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289</a:t>
            </a:r>
          </a:p>
        </p:txBody>
      </p:sp>
      <p:sp>
        <p:nvSpPr>
          <p:cNvPr id="4" name="TextBox 37">
            <a:extLst>
              <a:ext uri="{FF2B5EF4-FFF2-40B4-BE49-F238E27FC236}">
                <a16:creationId xmlns:a16="http://schemas.microsoft.com/office/drawing/2014/main" id="{6228B8C1-5571-416A-893B-33A75DFCFB1B}"/>
              </a:ext>
            </a:extLst>
          </p:cNvPr>
          <p:cNvSpPr txBox="1"/>
          <p:nvPr/>
        </p:nvSpPr>
        <p:spPr>
          <a:xfrm>
            <a:off x="5030767" y="3216358"/>
            <a:ext cx="3143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233</a:t>
            </a:r>
          </a:p>
        </p:txBody>
      </p:sp>
      <p:sp>
        <p:nvSpPr>
          <p:cNvPr id="40" name="TextBox 38">
            <a:extLst>
              <a:ext uri="{FF2B5EF4-FFF2-40B4-BE49-F238E27FC236}">
                <a16:creationId xmlns:a16="http://schemas.microsoft.com/office/drawing/2014/main" id="{0AF44A35-0A6A-4593-A4B8-5CBA9ABEE294}"/>
              </a:ext>
            </a:extLst>
          </p:cNvPr>
          <p:cNvSpPr txBox="1"/>
          <p:nvPr/>
        </p:nvSpPr>
        <p:spPr>
          <a:xfrm>
            <a:off x="4778617" y="3447208"/>
            <a:ext cx="3143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208</a:t>
            </a:r>
          </a:p>
        </p:txBody>
      </p:sp>
      <p:sp>
        <p:nvSpPr>
          <p:cNvPr id="42" name="TextBox 39">
            <a:extLst>
              <a:ext uri="{FF2B5EF4-FFF2-40B4-BE49-F238E27FC236}">
                <a16:creationId xmlns:a16="http://schemas.microsoft.com/office/drawing/2014/main" id="{70BF4D91-C024-4D40-A81C-16C7D7A770F8}"/>
              </a:ext>
            </a:extLst>
          </p:cNvPr>
          <p:cNvSpPr txBox="1"/>
          <p:nvPr/>
        </p:nvSpPr>
        <p:spPr>
          <a:xfrm>
            <a:off x="4788142" y="3691766"/>
            <a:ext cx="3143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205</a:t>
            </a:r>
          </a:p>
        </p:txBody>
      </p:sp>
      <p:sp>
        <p:nvSpPr>
          <p:cNvPr id="44" name="TextBox 40">
            <a:extLst>
              <a:ext uri="{FF2B5EF4-FFF2-40B4-BE49-F238E27FC236}">
                <a16:creationId xmlns:a16="http://schemas.microsoft.com/office/drawing/2014/main" id="{A3413AA8-71AC-4FE6-9B88-9ADB43D89B74}"/>
              </a:ext>
            </a:extLst>
          </p:cNvPr>
          <p:cNvSpPr txBox="1"/>
          <p:nvPr/>
        </p:nvSpPr>
        <p:spPr>
          <a:xfrm>
            <a:off x="4175367" y="3939333"/>
            <a:ext cx="3143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132</a:t>
            </a:r>
          </a:p>
        </p:txBody>
      </p:sp>
      <p:sp>
        <p:nvSpPr>
          <p:cNvPr id="46" name="TextBox 41">
            <a:extLst>
              <a:ext uri="{FF2B5EF4-FFF2-40B4-BE49-F238E27FC236}">
                <a16:creationId xmlns:a16="http://schemas.microsoft.com/office/drawing/2014/main" id="{24A733F0-7B29-4D26-92DA-BF601CC9EEC8}"/>
              </a:ext>
            </a:extLst>
          </p:cNvPr>
          <p:cNvSpPr txBox="1"/>
          <p:nvPr/>
        </p:nvSpPr>
        <p:spPr>
          <a:xfrm>
            <a:off x="3981692" y="4190872"/>
            <a:ext cx="3143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110</a:t>
            </a:r>
          </a:p>
        </p:txBody>
      </p:sp>
      <p:sp>
        <p:nvSpPr>
          <p:cNvPr id="48" name="TextBox 42">
            <a:extLst>
              <a:ext uri="{FF2B5EF4-FFF2-40B4-BE49-F238E27FC236}">
                <a16:creationId xmlns:a16="http://schemas.microsoft.com/office/drawing/2014/main" id="{56162DFF-3718-447A-9767-A2E94D39642C}"/>
              </a:ext>
            </a:extLst>
          </p:cNvPr>
          <p:cNvSpPr txBox="1"/>
          <p:nvPr/>
        </p:nvSpPr>
        <p:spPr>
          <a:xfrm>
            <a:off x="3981692" y="4450508"/>
            <a:ext cx="3143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107</a:t>
            </a:r>
          </a:p>
        </p:txBody>
      </p:sp>
      <p:sp>
        <p:nvSpPr>
          <p:cNvPr id="50" name="TextBox 43">
            <a:extLst>
              <a:ext uri="{FF2B5EF4-FFF2-40B4-BE49-F238E27FC236}">
                <a16:creationId xmlns:a16="http://schemas.microsoft.com/office/drawing/2014/main" id="{DEEED962-571E-4D0C-8834-7C382F89C85A}"/>
              </a:ext>
            </a:extLst>
          </p:cNvPr>
          <p:cNvSpPr txBox="1"/>
          <p:nvPr/>
        </p:nvSpPr>
        <p:spPr>
          <a:xfrm>
            <a:off x="3905492" y="4662598"/>
            <a:ext cx="3143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101</a:t>
            </a:r>
          </a:p>
        </p:txBody>
      </p:sp>
      <p:sp>
        <p:nvSpPr>
          <p:cNvPr id="52" name="TextBox 44">
            <a:extLst>
              <a:ext uri="{FF2B5EF4-FFF2-40B4-BE49-F238E27FC236}">
                <a16:creationId xmlns:a16="http://schemas.microsoft.com/office/drawing/2014/main" id="{9F159AA5-A599-46B8-9E72-0E2F08A13A2B}"/>
              </a:ext>
            </a:extLst>
          </p:cNvPr>
          <p:cNvSpPr txBox="1"/>
          <p:nvPr/>
        </p:nvSpPr>
        <p:spPr>
          <a:xfrm>
            <a:off x="3935121" y="4903263"/>
            <a:ext cx="209550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92</a:t>
            </a:r>
          </a:p>
        </p:txBody>
      </p:sp>
      <p:sp>
        <p:nvSpPr>
          <p:cNvPr id="54" name="TextBox 45">
            <a:extLst>
              <a:ext uri="{FF2B5EF4-FFF2-40B4-BE49-F238E27FC236}">
                <a16:creationId xmlns:a16="http://schemas.microsoft.com/office/drawing/2014/main" id="{CA0DC3D6-D1A3-4105-91B2-00AD75A1ADCD}"/>
              </a:ext>
            </a:extLst>
          </p:cNvPr>
          <p:cNvSpPr txBox="1"/>
          <p:nvPr/>
        </p:nvSpPr>
        <p:spPr>
          <a:xfrm>
            <a:off x="3877971" y="5172503"/>
            <a:ext cx="209550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86</a:t>
            </a:r>
          </a:p>
        </p:txBody>
      </p:sp>
      <p:sp>
        <p:nvSpPr>
          <p:cNvPr id="56" name="TextBox 35">
            <a:extLst>
              <a:ext uri="{FF2B5EF4-FFF2-40B4-BE49-F238E27FC236}">
                <a16:creationId xmlns:a16="http://schemas.microsoft.com/office/drawing/2014/main" id="{5A2FD810-F732-4964-90CA-48635B2FB3EB}"/>
              </a:ext>
            </a:extLst>
          </p:cNvPr>
          <p:cNvSpPr txBox="1"/>
          <p:nvPr/>
        </p:nvSpPr>
        <p:spPr>
          <a:xfrm>
            <a:off x="3261054" y="1456641"/>
            <a:ext cx="5269910" cy="26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 spc="175" dirty="0">
                <a:solidFill>
                  <a:srgbClr val="000000"/>
                </a:solidFill>
                <a:latin typeface="+mj-lt"/>
              </a:rPr>
              <a:t>MORE THAN                   JOBS AVAILABLE</a:t>
            </a:r>
          </a:p>
        </p:txBody>
      </p:sp>
      <p:sp>
        <p:nvSpPr>
          <p:cNvPr id="58" name="TextBox 46">
            <a:extLst>
              <a:ext uri="{FF2B5EF4-FFF2-40B4-BE49-F238E27FC236}">
                <a16:creationId xmlns:a16="http://schemas.microsoft.com/office/drawing/2014/main" id="{5E8D2CC8-B243-49F3-91A0-369F5FC75B58}"/>
              </a:ext>
            </a:extLst>
          </p:cNvPr>
          <p:cNvSpPr txBox="1"/>
          <p:nvPr/>
        </p:nvSpPr>
        <p:spPr>
          <a:xfrm>
            <a:off x="5005928" y="1298308"/>
            <a:ext cx="1258717" cy="535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3150" dirty="0">
                <a:solidFill>
                  <a:srgbClr val="5DBB61"/>
                </a:solidFill>
                <a:latin typeface="Arial Black" panose="020B0A04020102020204" pitchFamily="34" charset="0"/>
              </a:rPr>
              <a:t>4,400</a:t>
            </a:r>
          </a:p>
        </p:txBody>
      </p:sp>
      <p:sp>
        <p:nvSpPr>
          <p:cNvPr id="60" name="TextBox 47">
            <a:extLst>
              <a:ext uri="{FF2B5EF4-FFF2-40B4-BE49-F238E27FC236}">
                <a16:creationId xmlns:a16="http://schemas.microsoft.com/office/drawing/2014/main" id="{D8E8EB80-3344-4EAD-BC5A-CBE6C350B8F5}"/>
              </a:ext>
            </a:extLst>
          </p:cNvPr>
          <p:cNvSpPr txBox="1"/>
          <p:nvPr/>
        </p:nvSpPr>
        <p:spPr>
          <a:xfrm>
            <a:off x="2248552" y="1795837"/>
            <a:ext cx="7424420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in a number of different fields from businesses looking to hire immediately</a:t>
            </a:r>
          </a:p>
        </p:txBody>
      </p:sp>
    </p:spTree>
    <p:extLst>
      <p:ext uri="{BB962C8B-B14F-4D97-AF65-F5344CB8AC3E}">
        <p14:creationId xmlns:p14="http://schemas.microsoft.com/office/powerpoint/2010/main" val="209074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EB24-78B4-4914-9B2A-B73D00F9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1706880"/>
            <a:ext cx="3257550" cy="40181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Interesting Data: </a:t>
            </a:r>
            <a:br>
              <a:rPr lang="en-US" dirty="0"/>
            </a:br>
            <a:r>
              <a:rPr lang="en-US" dirty="0"/>
              <a:t>Back to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889AF-EE93-4BED-B352-9DFC1AE9FA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75489" y="1304534"/>
            <a:ext cx="5513548" cy="4071683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84266CA9-56AF-4EF2-80BD-D1195E305B00}"/>
              </a:ext>
            </a:extLst>
          </p:cNvPr>
          <p:cNvSpPr txBox="1"/>
          <p:nvPr/>
        </p:nvSpPr>
        <p:spPr>
          <a:xfrm>
            <a:off x="3472578" y="354535"/>
            <a:ext cx="8319371" cy="613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32" dirty="0">
                <a:solidFill>
                  <a:srgbClr val="5DBB61"/>
                </a:solidFill>
                <a:latin typeface="+mj-lt"/>
              </a:rPr>
              <a:t>Small companies</a:t>
            </a:r>
            <a:r>
              <a:rPr lang="en-US" sz="1800" spc="32" dirty="0">
                <a:solidFill>
                  <a:srgbClr val="000000"/>
                </a:solidFill>
                <a:latin typeface="+mj-lt"/>
              </a:rPr>
              <a:t> - those with fewer than 500 workers - </a:t>
            </a:r>
            <a:r>
              <a:rPr lang="en-US" sz="1800" spc="32" dirty="0">
                <a:solidFill>
                  <a:srgbClr val="5DBB61"/>
                </a:solidFill>
                <a:latin typeface="+mj-lt"/>
              </a:rPr>
              <a:t>started rehiring workers more quickly</a:t>
            </a:r>
            <a:r>
              <a:rPr lang="en-US" sz="1800" spc="32" dirty="0">
                <a:solidFill>
                  <a:srgbClr val="000000"/>
                </a:solidFill>
                <a:latin typeface="+mj-lt"/>
              </a:rPr>
              <a:t> than larger companies.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B442D69-8011-44CA-84D7-AB966B039A60}"/>
              </a:ext>
            </a:extLst>
          </p:cNvPr>
          <p:cNvSpPr txBox="1"/>
          <p:nvPr/>
        </p:nvSpPr>
        <p:spPr>
          <a:xfrm>
            <a:off x="4065867" y="5667766"/>
            <a:ext cx="7132791" cy="95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32" dirty="0">
                <a:solidFill>
                  <a:srgbClr val="000000"/>
                </a:solidFill>
                <a:latin typeface="+mj-lt"/>
              </a:rPr>
              <a:t>In all, the </a:t>
            </a:r>
            <a:r>
              <a:rPr lang="en-US" sz="1800" spc="32" dirty="0">
                <a:solidFill>
                  <a:srgbClr val="5DBB61"/>
                </a:solidFill>
                <a:latin typeface="+mj-lt"/>
              </a:rPr>
              <a:t>PPP saved between 1.5 million and 3.5 million jobs</a:t>
            </a:r>
            <a:r>
              <a:rPr lang="en-US" sz="1800" spc="32" dirty="0">
                <a:solidFill>
                  <a:srgbClr val="000000"/>
                </a:solidFill>
                <a:latin typeface="+mj-lt"/>
              </a:rPr>
              <a:t>, according to a new study by researchers at M.I.T., the Federal Reserve and the ADP Research Institute.</a:t>
            </a:r>
          </a:p>
        </p:txBody>
      </p:sp>
    </p:spTree>
    <p:extLst>
      <p:ext uri="{BB962C8B-B14F-4D97-AF65-F5344CB8AC3E}">
        <p14:creationId xmlns:p14="http://schemas.microsoft.com/office/powerpoint/2010/main" val="2349988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EB24-78B4-4914-9B2A-B73D00F9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1706880"/>
            <a:ext cx="3257550" cy="40181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Next Steps…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900108-8285-45E8-92CE-656774477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n-US" sz="2800" dirty="0"/>
              <a:t>Merge COVID Workforce Workgroup into Broome Talent Task Force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Evaluate 2017-2020 Strategic Plan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Set New Goals</a:t>
            </a:r>
          </a:p>
        </p:txBody>
      </p:sp>
    </p:spTree>
    <p:extLst>
      <p:ext uri="{BB962C8B-B14F-4D97-AF65-F5344CB8AC3E}">
        <p14:creationId xmlns:p14="http://schemas.microsoft.com/office/powerpoint/2010/main" val="57937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8166-6971-44BE-A397-70B2C6525B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Tourism &amp; Quality of Life Workgroup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F60B3-316E-48FA-93E3-4D73E5FC8F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55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677" r="4048" b="20677"/>
          <a:stretch>
            <a:fillRect/>
          </a:stretch>
        </p:blipFill>
        <p:spPr>
          <a:xfrm>
            <a:off x="1524000" y="570484"/>
            <a:ext cx="9144000" cy="12951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80096" y="784443"/>
            <a:ext cx="6831808" cy="867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spc="2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 COMMUNITY SURVEY</a:t>
            </a:r>
          </a:p>
          <a:p>
            <a:pPr algn="ctr">
              <a:lnSpc>
                <a:spcPts val="3500"/>
              </a:lnSpc>
            </a:pPr>
            <a:r>
              <a:rPr lang="en-US" sz="2800" b="1" spc="2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NUMBERS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790898" y="2107258"/>
            <a:ext cx="4781601" cy="231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2000" b="1" spc="25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TYPE OF BUSINESSES RESPONDING</a:t>
            </a:r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id="{74CF8CF2-5962-48D3-8853-65E36B730E6E}"/>
              </a:ext>
            </a:extLst>
          </p:cNvPr>
          <p:cNvGrpSpPr/>
          <p:nvPr/>
        </p:nvGrpSpPr>
        <p:grpSpPr>
          <a:xfrm>
            <a:off x="3238500" y="2565394"/>
            <a:ext cx="5829300" cy="3413093"/>
            <a:chOff x="-165335" y="-28575"/>
            <a:chExt cx="9198617" cy="6487696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5C3E7D40-A48D-4193-A40D-5C727B4E2FAC}"/>
                </a:ext>
              </a:extLst>
            </p:cNvPr>
            <p:cNvSpPr txBox="1"/>
            <p:nvPr/>
          </p:nvSpPr>
          <p:spPr>
            <a:xfrm rot="18900000">
              <a:off x="-100961" y="5035792"/>
              <a:ext cx="1533972" cy="3114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Attraction/Tour</a:t>
              </a:r>
            </a:p>
          </p:txBody>
        </p: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A1B7711E-0D8D-49CF-95B7-C91DC8A3E52C}"/>
                </a:ext>
              </a:extLst>
            </p:cNvPr>
            <p:cNvSpPr txBox="1"/>
            <p:nvPr/>
          </p:nvSpPr>
          <p:spPr>
            <a:xfrm rot="18900000">
              <a:off x="775593" y="5282888"/>
              <a:ext cx="2195683" cy="3114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Cultural Organization</a:t>
              </a:r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0DB0EF5D-971A-43BF-B74C-1FFB25B58415}"/>
                </a:ext>
              </a:extLst>
            </p:cNvPr>
            <p:cNvSpPr txBox="1"/>
            <p:nvPr/>
          </p:nvSpPr>
          <p:spPr>
            <a:xfrm rot="18900000">
              <a:off x="428562" y="5812053"/>
              <a:ext cx="4290913" cy="647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Entertainment (Theater, Concert Venue, Performing Arts)</a:t>
              </a:r>
            </a:p>
          </p:txBody>
        </p:sp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0AF1AB66-11A4-4215-83C0-677E7956EE3A}"/>
                </a:ext>
              </a:extLst>
            </p:cNvPr>
            <p:cNvSpPr txBox="1"/>
            <p:nvPr/>
          </p:nvSpPr>
          <p:spPr>
            <a:xfrm rot="18900000">
              <a:off x="3118773" y="5513985"/>
              <a:ext cx="2827791" cy="3114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Hotel/Motel/Accommodation</a:t>
              </a:r>
            </a:p>
          </p:txBody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6CD80C82-5345-48C7-8946-266C24249DA2}"/>
                </a:ext>
              </a:extLst>
            </p:cNvPr>
            <p:cNvSpPr txBox="1"/>
            <p:nvPr/>
          </p:nvSpPr>
          <p:spPr>
            <a:xfrm rot="18900000">
              <a:off x="5360647" y="5185345"/>
              <a:ext cx="1889929" cy="3114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Restaurant/Bar</a:t>
              </a:r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2BBD0A16-69EF-4EAB-BDA9-16B35C366DF0}"/>
                </a:ext>
              </a:extLst>
            </p:cNvPr>
            <p:cNvSpPr txBox="1"/>
            <p:nvPr/>
          </p:nvSpPr>
          <p:spPr>
            <a:xfrm rot="18900000">
              <a:off x="7049996" y="5057505"/>
              <a:ext cx="1599391" cy="3114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Retail/Shopping</a:t>
              </a:r>
            </a:p>
          </p:txBody>
        </p:sp>
        <p:grpSp>
          <p:nvGrpSpPr>
            <p:cNvPr id="29" name="Group 14">
              <a:extLst>
                <a:ext uri="{FF2B5EF4-FFF2-40B4-BE49-F238E27FC236}">
                  <a16:creationId xmlns:a16="http://schemas.microsoft.com/office/drawing/2014/main" id="{5E748758-5A04-4746-ACE0-6E24367C9F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0754" y="98782"/>
              <a:ext cx="8562528" cy="4346393"/>
              <a:chOff x="0" y="0"/>
              <a:chExt cx="9773484" cy="4961082"/>
            </a:xfrm>
          </p:grpSpPr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273B251F-22DB-420B-99E9-159C0ABF1E37}"/>
                  </a:ext>
                </a:extLst>
              </p:cNvPr>
              <p:cNvSpPr/>
              <p:nvPr/>
            </p:nvSpPr>
            <p:spPr>
              <a:xfrm>
                <a:off x="0" y="-6350"/>
                <a:ext cx="977348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773484" h="12700">
                    <a:moveTo>
                      <a:pt x="0" y="0"/>
                    </a:moveTo>
                    <a:lnTo>
                      <a:pt x="9773484" y="0"/>
                    </a:lnTo>
                    <a:lnTo>
                      <a:pt x="97734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22222"/>
              </a:solidFill>
            </p:spPr>
          </p:sp>
          <p:sp>
            <p:nvSpPr>
              <p:cNvPr id="42" name="Freeform 16">
                <a:extLst>
                  <a:ext uri="{FF2B5EF4-FFF2-40B4-BE49-F238E27FC236}">
                    <a16:creationId xmlns:a16="http://schemas.microsoft.com/office/drawing/2014/main" id="{BBCA0064-F8D8-4E2A-8376-0CBD11E11EC8}"/>
                  </a:ext>
                </a:extLst>
              </p:cNvPr>
              <p:cNvSpPr/>
              <p:nvPr/>
            </p:nvSpPr>
            <p:spPr>
              <a:xfrm>
                <a:off x="0" y="1647344"/>
                <a:ext cx="977348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773484" h="12700">
                    <a:moveTo>
                      <a:pt x="0" y="0"/>
                    </a:moveTo>
                    <a:lnTo>
                      <a:pt x="9773484" y="0"/>
                    </a:lnTo>
                    <a:lnTo>
                      <a:pt x="97734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22222"/>
              </a:solidFill>
            </p:spPr>
          </p:sp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ADFE5E4B-72DE-4A3E-9948-8559AD3317D9}"/>
                  </a:ext>
                </a:extLst>
              </p:cNvPr>
              <p:cNvSpPr/>
              <p:nvPr/>
            </p:nvSpPr>
            <p:spPr>
              <a:xfrm>
                <a:off x="0" y="3301038"/>
                <a:ext cx="977348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773484" h="12700">
                    <a:moveTo>
                      <a:pt x="0" y="0"/>
                    </a:moveTo>
                    <a:lnTo>
                      <a:pt x="9773484" y="0"/>
                    </a:lnTo>
                    <a:lnTo>
                      <a:pt x="97734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22222"/>
              </a:solidFill>
            </p:spPr>
          </p:sp>
          <p:sp>
            <p:nvSpPr>
              <p:cNvPr id="44" name="Freeform 18">
                <a:extLst>
                  <a:ext uri="{FF2B5EF4-FFF2-40B4-BE49-F238E27FC236}">
                    <a16:creationId xmlns:a16="http://schemas.microsoft.com/office/drawing/2014/main" id="{15EAA947-F625-4DAD-BBE0-2721C06480DC}"/>
                  </a:ext>
                </a:extLst>
              </p:cNvPr>
              <p:cNvSpPr/>
              <p:nvPr/>
            </p:nvSpPr>
            <p:spPr>
              <a:xfrm>
                <a:off x="0" y="4954732"/>
                <a:ext cx="977348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773484" h="12700">
                    <a:moveTo>
                      <a:pt x="0" y="0"/>
                    </a:moveTo>
                    <a:lnTo>
                      <a:pt x="9773484" y="0"/>
                    </a:lnTo>
                    <a:lnTo>
                      <a:pt x="97734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22222"/>
              </a:solidFill>
            </p:spPr>
          </p:sp>
        </p:grpSp>
        <p:sp>
          <p:nvSpPr>
            <p:cNvPr id="30" name="TextBox 19">
              <a:extLst>
                <a:ext uri="{FF2B5EF4-FFF2-40B4-BE49-F238E27FC236}">
                  <a16:creationId xmlns:a16="http://schemas.microsoft.com/office/drawing/2014/main" id="{EF91B309-AC7C-4D28-941B-E12775ED2B7F}"/>
                </a:ext>
              </a:extLst>
            </p:cNvPr>
            <p:cNvSpPr txBox="1"/>
            <p:nvPr/>
          </p:nvSpPr>
          <p:spPr>
            <a:xfrm>
              <a:off x="-165335" y="-28575"/>
              <a:ext cx="551423" cy="3114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30% </a:t>
              </a:r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672DE615-33FF-4E5E-ABA5-BF2AC74ADF7C}"/>
                </a:ext>
              </a:extLst>
            </p:cNvPr>
            <p:cNvSpPr txBox="1"/>
            <p:nvPr/>
          </p:nvSpPr>
          <p:spPr>
            <a:xfrm>
              <a:off x="-165335" y="1420223"/>
              <a:ext cx="551423" cy="3114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20% </a:t>
              </a:r>
            </a:p>
          </p:txBody>
        </p:sp>
        <p:sp>
          <p:nvSpPr>
            <p:cNvPr id="32" name="TextBox 21">
              <a:extLst>
                <a:ext uri="{FF2B5EF4-FFF2-40B4-BE49-F238E27FC236}">
                  <a16:creationId xmlns:a16="http://schemas.microsoft.com/office/drawing/2014/main" id="{5F7FF13C-36F0-4C09-AED4-530A01CCA0A6}"/>
                </a:ext>
              </a:extLst>
            </p:cNvPr>
            <p:cNvSpPr txBox="1"/>
            <p:nvPr/>
          </p:nvSpPr>
          <p:spPr>
            <a:xfrm>
              <a:off x="-165335" y="2869019"/>
              <a:ext cx="551423" cy="3114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10% </a:t>
              </a:r>
            </a:p>
          </p:txBody>
        </p:sp>
        <p:sp>
          <p:nvSpPr>
            <p:cNvPr id="33" name="TextBox 22">
              <a:extLst>
                <a:ext uri="{FF2B5EF4-FFF2-40B4-BE49-F238E27FC236}">
                  <a16:creationId xmlns:a16="http://schemas.microsoft.com/office/drawing/2014/main" id="{E07452E1-25EE-4B2F-997B-2B5C3EDBFDFC}"/>
                </a:ext>
              </a:extLst>
            </p:cNvPr>
            <p:cNvSpPr txBox="1"/>
            <p:nvPr/>
          </p:nvSpPr>
          <p:spPr>
            <a:xfrm>
              <a:off x="94157" y="4317818"/>
              <a:ext cx="291929" cy="311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+mj-lt"/>
                </a:rPr>
                <a:t>0% </a:t>
              </a:r>
            </a:p>
          </p:txBody>
        </p:sp>
        <p:grpSp>
          <p:nvGrpSpPr>
            <p:cNvPr id="34" name="Group 23">
              <a:extLst>
                <a:ext uri="{FF2B5EF4-FFF2-40B4-BE49-F238E27FC236}">
                  <a16:creationId xmlns:a16="http://schemas.microsoft.com/office/drawing/2014/main" id="{A350CBDA-0F89-48B5-BB56-77BC7C84FF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0754" y="98782"/>
              <a:ext cx="8562528" cy="4346393"/>
              <a:chOff x="0" y="0"/>
              <a:chExt cx="9773484" cy="4961082"/>
            </a:xfrm>
          </p:grpSpPr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AA383A68-952A-469F-88A9-416872B0272E}"/>
                  </a:ext>
                </a:extLst>
              </p:cNvPr>
              <p:cNvSpPr/>
              <p:nvPr/>
            </p:nvSpPr>
            <p:spPr>
              <a:xfrm>
                <a:off x="0" y="2523802"/>
                <a:ext cx="1547468" cy="2437280"/>
              </a:xfrm>
              <a:custGeom>
                <a:avLst/>
                <a:gdLst/>
                <a:ahLst/>
                <a:cxnLst/>
                <a:rect l="l" t="t" r="r" b="b"/>
                <a:pathLst>
                  <a:path w="1547468" h="2437280">
                    <a:moveTo>
                      <a:pt x="0" y="2437280"/>
                    </a:moveTo>
                    <a:lnTo>
                      <a:pt x="0" y="123797"/>
                    </a:lnTo>
                    <a:cubicBezTo>
                      <a:pt x="0" y="90964"/>
                      <a:pt x="13043" y="59476"/>
                      <a:pt x="36259" y="36259"/>
                    </a:cubicBezTo>
                    <a:cubicBezTo>
                      <a:pt x="59476" y="13043"/>
                      <a:pt x="90964" y="0"/>
                      <a:pt x="123797" y="0"/>
                    </a:cubicBezTo>
                    <a:lnTo>
                      <a:pt x="1423671" y="0"/>
                    </a:lnTo>
                    <a:cubicBezTo>
                      <a:pt x="1492042" y="0"/>
                      <a:pt x="1547468" y="55426"/>
                      <a:pt x="1547468" y="123797"/>
                    </a:cubicBezTo>
                    <a:lnTo>
                      <a:pt x="1547468" y="2437280"/>
                    </a:lnTo>
                    <a:close/>
                  </a:path>
                </a:pathLst>
              </a:custGeom>
              <a:solidFill>
                <a:srgbClr val="38B5E6"/>
              </a:solidFill>
            </p:spPr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D731C488-2836-4F60-83EE-9C3ABF48DB9D}"/>
                  </a:ext>
                </a:extLst>
              </p:cNvPr>
              <p:cNvSpPr/>
              <p:nvPr/>
            </p:nvSpPr>
            <p:spPr>
              <a:xfrm>
                <a:off x="1645203" y="3451524"/>
                <a:ext cx="1547468" cy="1509558"/>
              </a:xfrm>
              <a:custGeom>
                <a:avLst/>
                <a:gdLst/>
                <a:ahLst/>
                <a:cxnLst/>
                <a:rect l="l" t="t" r="r" b="b"/>
                <a:pathLst>
                  <a:path w="1547468" h="1509558">
                    <a:moveTo>
                      <a:pt x="0" y="1509558"/>
                    </a:moveTo>
                    <a:lnTo>
                      <a:pt x="0" y="123797"/>
                    </a:lnTo>
                    <a:cubicBezTo>
                      <a:pt x="0" y="90964"/>
                      <a:pt x="13043" y="59476"/>
                      <a:pt x="36259" y="36259"/>
                    </a:cubicBezTo>
                    <a:cubicBezTo>
                      <a:pt x="59476" y="13043"/>
                      <a:pt x="90964" y="0"/>
                      <a:pt x="123798" y="0"/>
                    </a:cubicBezTo>
                    <a:lnTo>
                      <a:pt x="1423671" y="0"/>
                    </a:lnTo>
                    <a:cubicBezTo>
                      <a:pt x="1456504" y="0"/>
                      <a:pt x="1487992" y="13043"/>
                      <a:pt x="1511209" y="36259"/>
                    </a:cubicBezTo>
                    <a:cubicBezTo>
                      <a:pt x="1534426" y="59476"/>
                      <a:pt x="1547468" y="90964"/>
                      <a:pt x="1547468" y="123797"/>
                    </a:cubicBezTo>
                    <a:lnTo>
                      <a:pt x="1547468" y="1509558"/>
                    </a:lnTo>
                    <a:close/>
                  </a:path>
                </a:pathLst>
              </a:custGeom>
              <a:solidFill>
                <a:srgbClr val="46A2E3"/>
              </a:solidFill>
            </p:spPr>
          </p:sp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844B2205-1415-4D39-B34E-F2A80174C8A6}"/>
                  </a:ext>
                </a:extLst>
              </p:cNvPr>
              <p:cNvSpPr/>
              <p:nvPr/>
            </p:nvSpPr>
            <p:spPr>
              <a:xfrm>
                <a:off x="3290406" y="1035477"/>
                <a:ext cx="1547468" cy="3925605"/>
              </a:xfrm>
              <a:custGeom>
                <a:avLst/>
                <a:gdLst/>
                <a:ahLst/>
                <a:cxnLst/>
                <a:rect l="l" t="t" r="r" b="b"/>
                <a:pathLst>
                  <a:path w="1547468" h="3925605">
                    <a:moveTo>
                      <a:pt x="0" y="3925605"/>
                    </a:moveTo>
                    <a:lnTo>
                      <a:pt x="0" y="123798"/>
                    </a:lnTo>
                    <a:cubicBezTo>
                      <a:pt x="0" y="90964"/>
                      <a:pt x="13043" y="59476"/>
                      <a:pt x="36260" y="36260"/>
                    </a:cubicBezTo>
                    <a:cubicBezTo>
                      <a:pt x="59476" y="13043"/>
                      <a:pt x="90964" y="0"/>
                      <a:pt x="123798" y="0"/>
                    </a:cubicBezTo>
                    <a:lnTo>
                      <a:pt x="1423671" y="0"/>
                    </a:lnTo>
                    <a:cubicBezTo>
                      <a:pt x="1456504" y="0"/>
                      <a:pt x="1487993" y="13043"/>
                      <a:pt x="1511209" y="36260"/>
                    </a:cubicBezTo>
                    <a:cubicBezTo>
                      <a:pt x="1534425" y="59476"/>
                      <a:pt x="1547468" y="90964"/>
                      <a:pt x="1547468" y="123798"/>
                    </a:cubicBezTo>
                    <a:lnTo>
                      <a:pt x="1547468" y="3925605"/>
                    </a:lnTo>
                    <a:close/>
                  </a:path>
                </a:pathLst>
              </a:custGeom>
              <a:solidFill>
                <a:srgbClr val="5B8DD9"/>
              </a:solidFill>
            </p:spPr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530BC089-6F86-4160-A632-9F42B6411539}"/>
                  </a:ext>
                </a:extLst>
              </p:cNvPr>
              <p:cNvSpPr/>
              <p:nvPr/>
            </p:nvSpPr>
            <p:spPr>
              <a:xfrm>
                <a:off x="4935609" y="258241"/>
                <a:ext cx="1547468" cy="4702841"/>
              </a:xfrm>
              <a:custGeom>
                <a:avLst/>
                <a:gdLst/>
                <a:ahLst/>
                <a:cxnLst/>
                <a:rect l="l" t="t" r="r" b="b"/>
                <a:pathLst>
                  <a:path w="1547468" h="4702841">
                    <a:moveTo>
                      <a:pt x="0" y="4702841"/>
                    </a:moveTo>
                    <a:lnTo>
                      <a:pt x="0" y="123797"/>
                    </a:lnTo>
                    <a:cubicBezTo>
                      <a:pt x="0" y="90964"/>
                      <a:pt x="13043" y="59476"/>
                      <a:pt x="36260" y="36259"/>
                    </a:cubicBezTo>
                    <a:cubicBezTo>
                      <a:pt x="59476" y="13043"/>
                      <a:pt x="90964" y="0"/>
                      <a:pt x="123798" y="0"/>
                    </a:cubicBezTo>
                    <a:lnTo>
                      <a:pt x="1423671" y="0"/>
                    </a:lnTo>
                    <a:cubicBezTo>
                      <a:pt x="1456504" y="0"/>
                      <a:pt x="1487993" y="13043"/>
                      <a:pt x="1511209" y="36259"/>
                    </a:cubicBezTo>
                    <a:cubicBezTo>
                      <a:pt x="1534426" y="59476"/>
                      <a:pt x="1547469" y="90964"/>
                      <a:pt x="1547469" y="123797"/>
                    </a:cubicBezTo>
                    <a:lnTo>
                      <a:pt x="1547469" y="4702841"/>
                    </a:lnTo>
                    <a:close/>
                  </a:path>
                </a:pathLst>
              </a:custGeom>
              <a:solidFill>
                <a:srgbClr val="6F78CA"/>
              </a:solidFill>
            </p:spPr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ED0663D1-C573-4FDA-BF56-35B1F284AC71}"/>
                  </a:ext>
                </a:extLst>
              </p:cNvPr>
              <p:cNvSpPr/>
              <p:nvPr/>
            </p:nvSpPr>
            <p:spPr>
              <a:xfrm>
                <a:off x="6580812" y="2705708"/>
                <a:ext cx="1547468" cy="2255374"/>
              </a:xfrm>
              <a:custGeom>
                <a:avLst/>
                <a:gdLst/>
                <a:ahLst/>
                <a:cxnLst/>
                <a:rect l="l" t="t" r="r" b="b"/>
                <a:pathLst>
                  <a:path w="1547468" h="2255374">
                    <a:moveTo>
                      <a:pt x="0" y="2255374"/>
                    </a:moveTo>
                    <a:lnTo>
                      <a:pt x="0" y="123797"/>
                    </a:lnTo>
                    <a:cubicBezTo>
                      <a:pt x="0" y="90964"/>
                      <a:pt x="13043" y="59476"/>
                      <a:pt x="36260" y="36259"/>
                    </a:cubicBezTo>
                    <a:cubicBezTo>
                      <a:pt x="59476" y="13043"/>
                      <a:pt x="90965" y="0"/>
                      <a:pt x="123798" y="0"/>
                    </a:cubicBezTo>
                    <a:lnTo>
                      <a:pt x="1423672" y="0"/>
                    </a:lnTo>
                    <a:cubicBezTo>
                      <a:pt x="1492043" y="0"/>
                      <a:pt x="1547469" y="55426"/>
                      <a:pt x="1547469" y="123797"/>
                    </a:cubicBezTo>
                    <a:lnTo>
                      <a:pt x="1547469" y="2255374"/>
                    </a:lnTo>
                    <a:close/>
                  </a:path>
                </a:pathLst>
              </a:custGeom>
              <a:solidFill>
                <a:srgbClr val="7F61B4"/>
              </a:solidFill>
            </p:spPr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DC552EBE-AFB0-4C54-AC50-3BAD5F908D21}"/>
                  </a:ext>
                </a:extLst>
              </p:cNvPr>
              <p:cNvSpPr/>
              <p:nvPr/>
            </p:nvSpPr>
            <p:spPr>
              <a:xfrm>
                <a:off x="8226016" y="3267964"/>
                <a:ext cx="1547468" cy="1693118"/>
              </a:xfrm>
              <a:custGeom>
                <a:avLst/>
                <a:gdLst/>
                <a:ahLst/>
                <a:cxnLst/>
                <a:rect l="l" t="t" r="r" b="b"/>
                <a:pathLst>
                  <a:path w="1547468" h="1693118">
                    <a:moveTo>
                      <a:pt x="0" y="1693118"/>
                    </a:moveTo>
                    <a:lnTo>
                      <a:pt x="0" y="123797"/>
                    </a:lnTo>
                    <a:cubicBezTo>
                      <a:pt x="0" y="55426"/>
                      <a:pt x="55426" y="0"/>
                      <a:pt x="123797" y="0"/>
                    </a:cubicBezTo>
                    <a:lnTo>
                      <a:pt x="1423670" y="0"/>
                    </a:lnTo>
                    <a:cubicBezTo>
                      <a:pt x="1456503" y="0"/>
                      <a:pt x="1487992" y="13042"/>
                      <a:pt x="1511208" y="36259"/>
                    </a:cubicBezTo>
                    <a:cubicBezTo>
                      <a:pt x="1534425" y="59476"/>
                      <a:pt x="1547468" y="90964"/>
                      <a:pt x="1547468" y="123797"/>
                    </a:cubicBezTo>
                    <a:lnTo>
                      <a:pt x="1547468" y="1693118"/>
                    </a:lnTo>
                    <a:close/>
                  </a:path>
                </a:pathLst>
              </a:custGeom>
              <a:solidFill>
                <a:srgbClr val="894998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3743361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677" r="4048" b="20677"/>
          <a:stretch>
            <a:fillRect/>
          </a:stretch>
        </p:blipFill>
        <p:spPr>
          <a:xfrm>
            <a:off x="1524000" y="857250"/>
            <a:ext cx="9144000" cy="12951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86051" y="987675"/>
            <a:ext cx="6831808" cy="867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spc="2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 COMMUNITY SURVEY</a:t>
            </a:r>
          </a:p>
          <a:p>
            <a:pPr algn="ctr">
              <a:lnSpc>
                <a:spcPts val="3500"/>
              </a:lnSpc>
            </a:pPr>
            <a:r>
              <a:rPr lang="en-US" sz="2800" b="1" spc="2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NUMBERS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25661" y="2676678"/>
            <a:ext cx="3069486" cy="444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400" b="1" spc="25" dirty="0">
                <a:solidFill>
                  <a:srgbClr val="000000"/>
                </a:solidFill>
                <a:cs typeface="Aharoni" panose="02010803020104030203" pitchFamily="2" charset="-79"/>
              </a:rPr>
              <a:t>WHEN DID  YOUR BUSINESS REOPEN?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51949" y="2681379"/>
            <a:ext cx="310364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400" b="1" spc="25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WHAT EFFECTS ARE YOU SEEING?</a:t>
            </a:r>
          </a:p>
        </p:txBody>
      </p:sp>
      <p:grpSp>
        <p:nvGrpSpPr>
          <p:cNvPr id="22" name="Group 28">
            <a:extLst>
              <a:ext uri="{FF2B5EF4-FFF2-40B4-BE49-F238E27FC236}">
                <a16:creationId xmlns:a16="http://schemas.microsoft.com/office/drawing/2014/main" id="{9E568A3F-A439-4AFB-AC58-4765083E875D}"/>
              </a:ext>
            </a:extLst>
          </p:cNvPr>
          <p:cNvGrpSpPr/>
          <p:nvPr/>
        </p:nvGrpSpPr>
        <p:grpSpPr>
          <a:xfrm>
            <a:off x="731786" y="3274868"/>
            <a:ext cx="5041422" cy="2595457"/>
            <a:chOff x="-106772" y="0"/>
            <a:chExt cx="6998437" cy="3766680"/>
          </a:xfrm>
        </p:grpSpPr>
        <p:grpSp>
          <p:nvGrpSpPr>
            <p:cNvPr id="23" name="Group 29">
              <a:extLst>
                <a:ext uri="{FF2B5EF4-FFF2-40B4-BE49-F238E27FC236}">
                  <a16:creationId xmlns:a16="http://schemas.microsoft.com/office/drawing/2014/main" id="{080D98F1-3E22-4F71-A970-D2CA447BF45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36858" y="0"/>
              <a:ext cx="4594760" cy="3330625"/>
              <a:chOff x="0" y="0"/>
              <a:chExt cx="6844054" cy="4961082"/>
            </a:xfrm>
          </p:grpSpPr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A15D0F6B-9460-4993-A5B7-65E6519312BF}"/>
                  </a:ext>
                </a:extLst>
              </p:cNvPr>
              <p:cNvSpPr/>
              <p:nvPr/>
            </p:nvSpPr>
            <p:spPr>
              <a:xfrm>
                <a:off x="-6350" y="0"/>
                <a:ext cx="6856754" cy="4961082"/>
              </a:xfrm>
              <a:custGeom>
                <a:avLst/>
                <a:gdLst/>
                <a:ahLst/>
                <a:cxnLst/>
                <a:rect l="l" t="t" r="r" b="b"/>
                <a:pathLst>
                  <a:path w="6856754" h="4961082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4961082"/>
                    </a:lnTo>
                    <a:lnTo>
                      <a:pt x="0" y="4961082"/>
                    </a:lnTo>
                    <a:close/>
                    <a:moveTo>
                      <a:pt x="1368811" y="0"/>
                    </a:moveTo>
                    <a:lnTo>
                      <a:pt x="1381511" y="0"/>
                    </a:lnTo>
                    <a:lnTo>
                      <a:pt x="1381511" y="4961082"/>
                    </a:lnTo>
                    <a:lnTo>
                      <a:pt x="1368811" y="4961082"/>
                    </a:lnTo>
                    <a:close/>
                    <a:moveTo>
                      <a:pt x="2737622" y="0"/>
                    </a:moveTo>
                    <a:lnTo>
                      <a:pt x="2750322" y="0"/>
                    </a:lnTo>
                    <a:lnTo>
                      <a:pt x="2750322" y="4961082"/>
                    </a:lnTo>
                    <a:lnTo>
                      <a:pt x="2737622" y="4961082"/>
                    </a:lnTo>
                    <a:close/>
                    <a:moveTo>
                      <a:pt x="4106432" y="0"/>
                    </a:moveTo>
                    <a:lnTo>
                      <a:pt x="4119132" y="0"/>
                    </a:lnTo>
                    <a:lnTo>
                      <a:pt x="4119132" y="4961082"/>
                    </a:lnTo>
                    <a:lnTo>
                      <a:pt x="4106432" y="4961082"/>
                    </a:lnTo>
                    <a:close/>
                    <a:moveTo>
                      <a:pt x="5475243" y="0"/>
                    </a:moveTo>
                    <a:lnTo>
                      <a:pt x="5487943" y="0"/>
                    </a:lnTo>
                    <a:lnTo>
                      <a:pt x="5487943" y="4961082"/>
                    </a:lnTo>
                    <a:lnTo>
                      <a:pt x="5475243" y="4961082"/>
                    </a:lnTo>
                    <a:close/>
                    <a:moveTo>
                      <a:pt x="6844054" y="0"/>
                    </a:moveTo>
                    <a:lnTo>
                      <a:pt x="6856754" y="0"/>
                    </a:lnTo>
                    <a:lnTo>
                      <a:pt x="6856754" y="4961082"/>
                    </a:lnTo>
                    <a:lnTo>
                      <a:pt x="6844054" y="4961082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24" name="TextBox 31">
              <a:extLst>
                <a:ext uri="{FF2B5EF4-FFF2-40B4-BE49-F238E27FC236}">
                  <a16:creationId xmlns:a16="http://schemas.microsoft.com/office/drawing/2014/main" id="{914AB31E-E450-4F75-A912-D84C4F95CCAF}"/>
                </a:ext>
              </a:extLst>
            </p:cNvPr>
            <p:cNvSpPr txBox="1"/>
            <p:nvPr/>
          </p:nvSpPr>
          <p:spPr>
            <a:xfrm>
              <a:off x="1704340" y="3410000"/>
              <a:ext cx="520094" cy="3566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0%</a:t>
              </a:r>
            </a:p>
          </p:txBody>
        </p:sp>
        <p:sp>
          <p:nvSpPr>
            <p:cNvPr id="25" name="TextBox 32">
              <a:extLst>
                <a:ext uri="{FF2B5EF4-FFF2-40B4-BE49-F238E27FC236}">
                  <a16:creationId xmlns:a16="http://schemas.microsoft.com/office/drawing/2014/main" id="{79724992-4C96-433F-8178-629FE469783D}"/>
                </a:ext>
              </a:extLst>
            </p:cNvPr>
            <p:cNvSpPr txBox="1"/>
            <p:nvPr/>
          </p:nvSpPr>
          <p:spPr>
            <a:xfrm>
              <a:off x="2623290" y="3409998"/>
              <a:ext cx="592568" cy="3566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10%</a:t>
              </a:r>
            </a:p>
          </p:txBody>
        </p:sp>
        <p:sp>
          <p:nvSpPr>
            <p:cNvPr id="26" name="TextBox 33">
              <a:extLst>
                <a:ext uri="{FF2B5EF4-FFF2-40B4-BE49-F238E27FC236}">
                  <a16:creationId xmlns:a16="http://schemas.microsoft.com/office/drawing/2014/main" id="{D972D6EA-372B-4E69-B20A-5B6D320F7529}"/>
                </a:ext>
              </a:extLst>
            </p:cNvPr>
            <p:cNvSpPr txBox="1"/>
            <p:nvPr/>
          </p:nvSpPr>
          <p:spPr>
            <a:xfrm>
              <a:off x="3542242" y="3410000"/>
              <a:ext cx="592568" cy="3566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20%</a:t>
              </a:r>
            </a:p>
          </p:txBody>
        </p:sp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01D84E43-4997-49E0-AA91-4AF12D0459D0}"/>
                </a:ext>
              </a:extLst>
            </p:cNvPr>
            <p:cNvSpPr txBox="1"/>
            <p:nvPr/>
          </p:nvSpPr>
          <p:spPr>
            <a:xfrm>
              <a:off x="4461192" y="3410000"/>
              <a:ext cx="592568" cy="3566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30%</a:t>
              </a:r>
            </a:p>
          </p:txBody>
        </p:sp>
        <p:sp>
          <p:nvSpPr>
            <p:cNvPr id="28" name="TextBox 35">
              <a:extLst>
                <a:ext uri="{FF2B5EF4-FFF2-40B4-BE49-F238E27FC236}">
                  <a16:creationId xmlns:a16="http://schemas.microsoft.com/office/drawing/2014/main" id="{1451F3D8-C76C-41B1-9E46-F824BD99CCE9}"/>
                </a:ext>
              </a:extLst>
            </p:cNvPr>
            <p:cNvSpPr txBox="1"/>
            <p:nvPr/>
          </p:nvSpPr>
          <p:spPr>
            <a:xfrm>
              <a:off x="5275007" y="3410000"/>
              <a:ext cx="697706" cy="3566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40%</a:t>
              </a:r>
            </a:p>
          </p:txBody>
        </p:sp>
        <p:sp>
          <p:nvSpPr>
            <p:cNvPr id="29" name="TextBox 36">
              <a:extLst>
                <a:ext uri="{FF2B5EF4-FFF2-40B4-BE49-F238E27FC236}">
                  <a16:creationId xmlns:a16="http://schemas.microsoft.com/office/drawing/2014/main" id="{9FE224AD-B204-45C6-82E9-312FA8DDC985}"/>
                </a:ext>
              </a:extLst>
            </p:cNvPr>
            <p:cNvSpPr txBox="1"/>
            <p:nvPr/>
          </p:nvSpPr>
          <p:spPr>
            <a:xfrm>
              <a:off x="6193959" y="3410000"/>
              <a:ext cx="697706" cy="3566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50%</a:t>
              </a:r>
            </a:p>
          </p:txBody>
        </p:sp>
        <p:sp>
          <p:nvSpPr>
            <p:cNvPr id="30" name="TextBox 37">
              <a:extLst>
                <a:ext uri="{FF2B5EF4-FFF2-40B4-BE49-F238E27FC236}">
                  <a16:creationId xmlns:a16="http://schemas.microsoft.com/office/drawing/2014/main" id="{70436A53-9009-4F17-A30A-2F5C93477E54}"/>
                </a:ext>
              </a:extLst>
            </p:cNvPr>
            <p:cNvSpPr txBox="1"/>
            <p:nvPr/>
          </p:nvSpPr>
          <p:spPr>
            <a:xfrm>
              <a:off x="-106772" y="138309"/>
              <a:ext cx="2016631" cy="3566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May: weeks 1-2 </a:t>
              </a:r>
            </a:p>
          </p:txBody>
        </p:sp>
        <p:sp>
          <p:nvSpPr>
            <p:cNvPr id="31" name="TextBox 38">
              <a:extLst>
                <a:ext uri="{FF2B5EF4-FFF2-40B4-BE49-F238E27FC236}">
                  <a16:creationId xmlns:a16="http://schemas.microsoft.com/office/drawing/2014/main" id="{DB8276AD-0880-478C-8ABA-D022CA2F231A}"/>
                </a:ext>
              </a:extLst>
            </p:cNvPr>
            <p:cNvSpPr txBox="1"/>
            <p:nvPr/>
          </p:nvSpPr>
          <p:spPr>
            <a:xfrm>
              <a:off x="0" y="760087"/>
              <a:ext cx="1909858" cy="3614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May: weeks 3-4 </a:t>
              </a:r>
            </a:p>
          </p:txBody>
        </p:sp>
        <p:sp>
          <p:nvSpPr>
            <p:cNvPr id="32" name="TextBox 39">
              <a:extLst>
                <a:ext uri="{FF2B5EF4-FFF2-40B4-BE49-F238E27FC236}">
                  <a16:creationId xmlns:a16="http://schemas.microsoft.com/office/drawing/2014/main" id="{3C69149A-C9A8-4A1B-AAE6-2FDD55DEC956}"/>
                </a:ext>
              </a:extLst>
            </p:cNvPr>
            <p:cNvSpPr txBox="1"/>
            <p:nvPr/>
          </p:nvSpPr>
          <p:spPr>
            <a:xfrm>
              <a:off x="-106771" y="1468301"/>
              <a:ext cx="2016631" cy="3566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June: weeks 1-2 </a:t>
              </a:r>
            </a:p>
          </p:txBody>
        </p:sp>
        <p:sp>
          <p:nvSpPr>
            <p:cNvPr id="33" name="TextBox 40">
              <a:extLst>
                <a:ext uri="{FF2B5EF4-FFF2-40B4-BE49-F238E27FC236}">
                  <a16:creationId xmlns:a16="http://schemas.microsoft.com/office/drawing/2014/main" id="{A5782BA0-8A37-41C6-9A47-52F60FFE5CBA}"/>
                </a:ext>
              </a:extLst>
            </p:cNvPr>
            <p:cNvSpPr txBox="1"/>
            <p:nvPr/>
          </p:nvSpPr>
          <p:spPr>
            <a:xfrm>
              <a:off x="-106771" y="2142753"/>
              <a:ext cx="2016631" cy="3566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June: weeks 3-4 </a:t>
              </a:r>
            </a:p>
          </p:txBody>
        </p:sp>
        <p:sp>
          <p:nvSpPr>
            <p:cNvPr id="34" name="TextBox 41">
              <a:extLst>
                <a:ext uri="{FF2B5EF4-FFF2-40B4-BE49-F238E27FC236}">
                  <a16:creationId xmlns:a16="http://schemas.microsoft.com/office/drawing/2014/main" id="{7CCF138C-BEAA-43BB-BA4E-0AA8A019F383}"/>
                </a:ext>
              </a:extLst>
            </p:cNvPr>
            <p:cNvSpPr txBox="1"/>
            <p:nvPr/>
          </p:nvSpPr>
          <p:spPr>
            <a:xfrm>
              <a:off x="622409" y="2817205"/>
              <a:ext cx="1287450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Still closed </a:t>
              </a:r>
            </a:p>
          </p:txBody>
        </p:sp>
        <p:grpSp>
          <p:nvGrpSpPr>
            <p:cNvPr id="35" name="Group 42">
              <a:extLst>
                <a:ext uri="{FF2B5EF4-FFF2-40B4-BE49-F238E27FC236}">
                  <a16:creationId xmlns:a16="http://schemas.microsoft.com/office/drawing/2014/main" id="{03B8DD84-2375-4F03-8FAC-0F1F4B3EDFA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36858" y="0"/>
              <a:ext cx="4594760" cy="3330625"/>
              <a:chOff x="0" y="0"/>
              <a:chExt cx="6844054" cy="4961082"/>
            </a:xfrm>
          </p:grpSpPr>
          <p:sp>
            <p:nvSpPr>
              <p:cNvPr id="36" name="Freeform 43">
                <a:extLst>
                  <a:ext uri="{FF2B5EF4-FFF2-40B4-BE49-F238E27FC236}">
                    <a16:creationId xmlns:a16="http://schemas.microsoft.com/office/drawing/2014/main" id="{8AFF6FAA-792E-41AE-92A2-F0E7C3D5D8DE}"/>
                  </a:ext>
                </a:extLst>
              </p:cNvPr>
              <p:cNvSpPr/>
              <p:nvPr/>
            </p:nvSpPr>
            <p:spPr>
              <a:xfrm>
                <a:off x="0" y="0"/>
                <a:ext cx="3291496" cy="942606"/>
              </a:xfrm>
              <a:custGeom>
                <a:avLst/>
                <a:gdLst/>
                <a:ahLst/>
                <a:cxnLst/>
                <a:rect l="l" t="t" r="r" b="b"/>
                <a:pathLst>
                  <a:path w="3291496" h="942606">
                    <a:moveTo>
                      <a:pt x="0" y="0"/>
                    </a:moveTo>
                    <a:lnTo>
                      <a:pt x="3216087" y="0"/>
                    </a:lnTo>
                    <a:cubicBezTo>
                      <a:pt x="3236087" y="0"/>
                      <a:pt x="3255268" y="7945"/>
                      <a:pt x="3269409" y="22087"/>
                    </a:cubicBezTo>
                    <a:cubicBezTo>
                      <a:pt x="3283551" y="36228"/>
                      <a:pt x="3291496" y="55409"/>
                      <a:pt x="3291496" y="75408"/>
                    </a:cubicBezTo>
                    <a:lnTo>
                      <a:pt x="3291496" y="867197"/>
                    </a:lnTo>
                    <a:cubicBezTo>
                      <a:pt x="3291496" y="887197"/>
                      <a:pt x="3283551" y="906377"/>
                      <a:pt x="3269409" y="920519"/>
                    </a:cubicBezTo>
                    <a:cubicBezTo>
                      <a:pt x="3255268" y="934661"/>
                      <a:pt x="3236087" y="942606"/>
                      <a:pt x="3216087" y="942606"/>
                    </a:cubicBezTo>
                    <a:lnTo>
                      <a:pt x="0" y="942606"/>
                    </a:lnTo>
                    <a:close/>
                  </a:path>
                </a:pathLst>
              </a:custGeom>
              <a:solidFill>
                <a:srgbClr val="38B5E6"/>
              </a:solidFill>
            </p:spPr>
          </p:sp>
          <p:sp>
            <p:nvSpPr>
              <p:cNvPr id="37" name="Freeform 44">
                <a:extLst>
                  <a:ext uri="{FF2B5EF4-FFF2-40B4-BE49-F238E27FC236}">
                    <a16:creationId xmlns:a16="http://schemas.microsoft.com/office/drawing/2014/main" id="{EED91AAE-84CB-463E-B4A1-8152289E4F15}"/>
                  </a:ext>
                </a:extLst>
              </p:cNvPr>
              <p:cNvSpPr/>
              <p:nvPr/>
            </p:nvSpPr>
            <p:spPr>
              <a:xfrm>
                <a:off x="0" y="1004619"/>
                <a:ext cx="1101399" cy="942606"/>
              </a:xfrm>
              <a:custGeom>
                <a:avLst/>
                <a:gdLst/>
                <a:ahLst/>
                <a:cxnLst/>
                <a:rect l="l" t="t" r="r" b="b"/>
                <a:pathLst>
                  <a:path w="1101399" h="942606">
                    <a:moveTo>
                      <a:pt x="0" y="0"/>
                    </a:moveTo>
                    <a:lnTo>
                      <a:pt x="1025990" y="0"/>
                    </a:lnTo>
                    <a:cubicBezTo>
                      <a:pt x="1045990" y="0"/>
                      <a:pt x="1065170" y="7945"/>
                      <a:pt x="1079312" y="22087"/>
                    </a:cubicBezTo>
                    <a:cubicBezTo>
                      <a:pt x="1093454" y="36228"/>
                      <a:pt x="1101399" y="55409"/>
                      <a:pt x="1101399" y="75408"/>
                    </a:cubicBezTo>
                    <a:lnTo>
                      <a:pt x="1101399" y="867197"/>
                    </a:lnTo>
                    <a:cubicBezTo>
                      <a:pt x="1101399" y="908844"/>
                      <a:pt x="1067637" y="942606"/>
                      <a:pt x="1025990" y="942606"/>
                    </a:cubicBezTo>
                    <a:lnTo>
                      <a:pt x="0" y="942606"/>
                    </a:lnTo>
                    <a:close/>
                  </a:path>
                </a:pathLst>
              </a:custGeom>
              <a:solidFill>
                <a:srgbClr val="4B9DE1"/>
              </a:solidFill>
            </p:spPr>
          </p:sp>
          <p:sp>
            <p:nvSpPr>
              <p:cNvPr id="38" name="Freeform 45">
                <a:extLst>
                  <a:ext uri="{FF2B5EF4-FFF2-40B4-BE49-F238E27FC236}">
                    <a16:creationId xmlns:a16="http://schemas.microsoft.com/office/drawing/2014/main" id="{D168D5B9-D78F-4274-8E3F-3BFC9985C290}"/>
                  </a:ext>
                </a:extLst>
              </p:cNvPr>
              <p:cNvSpPr/>
              <p:nvPr/>
            </p:nvSpPr>
            <p:spPr>
              <a:xfrm>
                <a:off x="0" y="2009238"/>
                <a:ext cx="1922685" cy="942605"/>
              </a:xfrm>
              <a:custGeom>
                <a:avLst/>
                <a:gdLst/>
                <a:ahLst/>
                <a:cxnLst/>
                <a:rect l="l" t="t" r="r" b="b"/>
                <a:pathLst>
                  <a:path w="1922685" h="942605">
                    <a:moveTo>
                      <a:pt x="0" y="0"/>
                    </a:moveTo>
                    <a:lnTo>
                      <a:pt x="1847277" y="0"/>
                    </a:lnTo>
                    <a:cubicBezTo>
                      <a:pt x="1867276" y="0"/>
                      <a:pt x="1886457" y="7945"/>
                      <a:pt x="1900599" y="22087"/>
                    </a:cubicBezTo>
                    <a:cubicBezTo>
                      <a:pt x="1914740" y="36228"/>
                      <a:pt x="1922685" y="55409"/>
                      <a:pt x="1922685" y="75408"/>
                    </a:cubicBezTo>
                    <a:lnTo>
                      <a:pt x="1922685" y="867197"/>
                    </a:lnTo>
                    <a:cubicBezTo>
                      <a:pt x="1922685" y="887197"/>
                      <a:pt x="1914740" y="906377"/>
                      <a:pt x="1900599" y="920519"/>
                    </a:cubicBezTo>
                    <a:cubicBezTo>
                      <a:pt x="1886457" y="934661"/>
                      <a:pt x="1867276" y="942605"/>
                      <a:pt x="1847277" y="942605"/>
                    </a:cubicBezTo>
                    <a:lnTo>
                      <a:pt x="0" y="942605"/>
                    </a:lnTo>
                    <a:close/>
                  </a:path>
                </a:pathLst>
              </a:custGeom>
              <a:solidFill>
                <a:srgbClr val="6583D2"/>
              </a:solidFill>
            </p:spPr>
          </p:sp>
          <p:sp>
            <p:nvSpPr>
              <p:cNvPr id="39" name="Freeform 46">
                <a:extLst>
                  <a:ext uri="{FF2B5EF4-FFF2-40B4-BE49-F238E27FC236}">
                    <a16:creationId xmlns:a16="http://schemas.microsoft.com/office/drawing/2014/main" id="{F84E14F3-378C-4B70-93CD-F3B4096BFE06}"/>
                  </a:ext>
                </a:extLst>
              </p:cNvPr>
              <p:cNvSpPr/>
              <p:nvPr/>
            </p:nvSpPr>
            <p:spPr>
              <a:xfrm>
                <a:off x="0" y="3013857"/>
                <a:ext cx="1375161" cy="942606"/>
              </a:xfrm>
              <a:custGeom>
                <a:avLst/>
                <a:gdLst/>
                <a:ahLst/>
                <a:cxnLst/>
                <a:rect l="l" t="t" r="r" b="b"/>
                <a:pathLst>
                  <a:path w="1375161" h="942606">
                    <a:moveTo>
                      <a:pt x="0" y="0"/>
                    </a:moveTo>
                    <a:lnTo>
                      <a:pt x="1299752" y="0"/>
                    </a:lnTo>
                    <a:cubicBezTo>
                      <a:pt x="1341399" y="0"/>
                      <a:pt x="1375161" y="33762"/>
                      <a:pt x="1375161" y="75409"/>
                    </a:cubicBezTo>
                    <a:lnTo>
                      <a:pt x="1375161" y="867197"/>
                    </a:lnTo>
                    <a:cubicBezTo>
                      <a:pt x="1375161" y="887197"/>
                      <a:pt x="1367216" y="906377"/>
                      <a:pt x="1353074" y="920519"/>
                    </a:cubicBezTo>
                    <a:cubicBezTo>
                      <a:pt x="1338932" y="934661"/>
                      <a:pt x="1319752" y="942606"/>
                      <a:pt x="1299752" y="942606"/>
                    </a:cubicBezTo>
                    <a:lnTo>
                      <a:pt x="0" y="942606"/>
                    </a:lnTo>
                    <a:close/>
                  </a:path>
                </a:pathLst>
              </a:custGeom>
              <a:solidFill>
                <a:srgbClr val="7B67BA"/>
              </a:solidFill>
            </p:spPr>
          </p:sp>
          <p:sp>
            <p:nvSpPr>
              <p:cNvPr id="40" name="Freeform 47">
                <a:extLst>
                  <a:ext uri="{FF2B5EF4-FFF2-40B4-BE49-F238E27FC236}">
                    <a16:creationId xmlns:a16="http://schemas.microsoft.com/office/drawing/2014/main" id="{4FB6EEBB-EB6A-48CF-B7FB-FA8E4BEF8AF2}"/>
                  </a:ext>
                </a:extLst>
              </p:cNvPr>
              <p:cNvSpPr/>
              <p:nvPr/>
            </p:nvSpPr>
            <p:spPr>
              <a:xfrm>
                <a:off x="0" y="4018476"/>
                <a:ext cx="6165998" cy="942606"/>
              </a:xfrm>
              <a:custGeom>
                <a:avLst/>
                <a:gdLst/>
                <a:ahLst/>
                <a:cxnLst/>
                <a:rect l="l" t="t" r="r" b="b"/>
                <a:pathLst>
                  <a:path w="6165998" h="942606">
                    <a:moveTo>
                      <a:pt x="0" y="0"/>
                    </a:moveTo>
                    <a:lnTo>
                      <a:pt x="6090590" y="0"/>
                    </a:lnTo>
                    <a:cubicBezTo>
                      <a:pt x="6132237" y="0"/>
                      <a:pt x="6165998" y="33762"/>
                      <a:pt x="6165998" y="75409"/>
                    </a:cubicBezTo>
                    <a:lnTo>
                      <a:pt x="6165998" y="867197"/>
                    </a:lnTo>
                    <a:cubicBezTo>
                      <a:pt x="6165998" y="908844"/>
                      <a:pt x="6132237" y="942606"/>
                      <a:pt x="6090590" y="942606"/>
                    </a:cubicBezTo>
                    <a:lnTo>
                      <a:pt x="0" y="942606"/>
                    </a:lnTo>
                    <a:close/>
                  </a:path>
                </a:pathLst>
              </a:custGeom>
              <a:solidFill>
                <a:srgbClr val="894998"/>
              </a:solidFill>
            </p:spPr>
          </p:sp>
        </p:grpSp>
      </p:grpSp>
      <p:grpSp>
        <p:nvGrpSpPr>
          <p:cNvPr id="42" name="Group 10">
            <a:extLst>
              <a:ext uri="{FF2B5EF4-FFF2-40B4-BE49-F238E27FC236}">
                <a16:creationId xmlns:a16="http://schemas.microsoft.com/office/drawing/2014/main" id="{A2B76776-E8A0-451A-88B0-A413C5336AD8}"/>
              </a:ext>
            </a:extLst>
          </p:cNvPr>
          <p:cNvGrpSpPr/>
          <p:nvPr/>
        </p:nvGrpSpPr>
        <p:grpSpPr>
          <a:xfrm>
            <a:off x="6207262" y="3274290"/>
            <a:ext cx="5583095" cy="2626800"/>
            <a:chOff x="-175943" y="0"/>
            <a:chExt cx="7746640" cy="3733963"/>
          </a:xfrm>
        </p:grpSpPr>
        <p:grpSp>
          <p:nvGrpSpPr>
            <p:cNvPr id="43" name="Group 11">
              <a:extLst>
                <a:ext uri="{FF2B5EF4-FFF2-40B4-BE49-F238E27FC236}">
                  <a16:creationId xmlns:a16="http://schemas.microsoft.com/office/drawing/2014/main" id="{784775D6-DBD4-4D82-9773-0678C4148D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25163" y="0"/>
              <a:ext cx="4594760" cy="3305225"/>
              <a:chOff x="0" y="0"/>
              <a:chExt cx="6844054" cy="4923247"/>
            </a:xfrm>
          </p:grpSpPr>
          <p:sp>
            <p:nvSpPr>
              <p:cNvPr id="59" name="Freeform 12">
                <a:extLst>
                  <a:ext uri="{FF2B5EF4-FFF2-40B4-BE49-F238E27FC236}">
                    <a16:creationId xmlns:a16="http://schemas.microsoft.com/office/drawing/2014/main" id="{620DB540-54BB-4DA8-808F-72CA2895D65E}"/>
                  </a:ext>
                </a:extLst>
              </p:cNvPr>
              <p:cNvSpPr/>
              <p:nvPr/>
            </p:nvSpPr>
            <p:spPr>
              <a:xfrm>
                <a:off x="-6350" y="0"/>
                <a:ext cx="6856754" cy="4923248"/>
              </a:xfrm>
              <a:custGeom>
                <a:avLst/>
                <a:gdLst/>
                <a:ahLst/>
                <a:cxnLst/>
                <a:rect l="l" t="t" r="r" b="b"/>
                <a:pathLst>
                  <a:path w="6856754" h="4923248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4923248"/>
                    </a:lnTo>
                    <a:lnTo>
                      <a:pt x="0" y="4923248"/>
                    </a:lnTo>
                    <a:close/>
                    <a:moveTo>
                      <a:pt x="2281351" y="0"/>
                    </a:moveTo>
                    <a:lnTo>
                      <a:pt x="2294051" y="0"/>
                    </a:lnTo>
                    <a:lnTo>
                      <a:pt x="2294051" y="4923248"/>
                    </a:lnTo>
                    <a:lnTo>
                      <a:pt x="2281351" y="4923248"/>
                    </a:lnTo>
                    <a:close/>
                    <a:moveTo>
                      <a:pt x="4562703" y="0"/>
                    </a:moveTo>
                    <a:lnTo>
                      <a:pt x="4575403" y="0"/>
                    </a:lnTo>
                    <a:lnTo>
                      <a:pt x="4575403" y="4923248"/>
                    </a:lnTo>
                    <a:lnTo>
                      <a:pt x="4562703" y="4923248"/>
                    </a:lnTo>
                    <a:close/>
                    <a:moveTo>
                      <a:pt x="6844054" y="0"/>
                    </a:moveTo>
                    <a:lnTo>
                      <a:pt x="6856754" y="0"/>
                    </a:lnTo>
                    <a:lnTo>
                      <a:pt x="6856754" y="4923248"/>
                    </a:lnTo>
                    <a:lnTo>
                      <a:pt x="6844054" y="4923248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2B40FCAA-393E-43B3-97B0-7598954499DE}"/>
                </a:ext>
              </a:extLst>
            </p:cNvPr>
            <p:cNvSpPr txBox="1"/>
            <p:nvPr/>
          </p:nvSpPr>
          <p:spPr>
            <a:xfrm>
              <a:off x="2292641" y="3384600"/>
              <a:ext cx="520096" cy="349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0%</a:t>
              </a: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F051580C-55C4-4015-ACCD-1CE7C00D974A}"/>
                </a:ext>
              </a:extLst>
            </p:cNvPr>
            <p:cNvSpPr txBox="1"/>
            <p:nvPr/>
          </p:nvSpPr>
          <p:spPr>
            <a:xfrm>
              <a:off x="3824229" y="3384600"/>
              <a:ext cx="592570" cy="349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25%</a:t>
              </a: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0CAE8171-79C2-4771-854A-E723F1E5B9CA}"/>
                </a:ext>
              </a:extLst>
            </p:cNvPr>
            <p:cNvSpPr txBox="1"/>
            <p:nvPr/>
          </p:nvSpPr>
          <p:spPr>
            <a:xfrm>
              <a:off x="5428289" y="3384600"/>
              <a:ext cx="610823" cy="349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50%</a:t>
              </a:r>
            </a:p>
          </p:txBody>
        </p:sp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id="{A16BCB4C-31D6-4E64-BEF5-D122CBD0E684}"/>
                </a:ext>
              </a:extLst>
            </p:cNvPr>
            <p:cNvSpPr txBox="1"/>
            <p:nvPr/>
          </p:nvSpPr>
          <p:spPr>
            <a:xfrm>
              <a:off x="6959874" y="3384600"/>
              <a:ext cx="610823" cy="349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75%</a:t>
              </a:r>
            </a:p>
          </p:txBody>
        </p:sp>
        <p:sp>
          <p:nvSpPr>
            <p:cNvPr id="48" name="TextBox 17">
              <a:extLst>
                <a:ext uri="{FF2B5EF4-FFF2-40B4-BE49-F238E27FC236}">
                  <a16:creationId xmlns:a16="http://schemas.microsoft.com/office/drawing/2014/main" id="{E1021D5E-3501-4FBA-8195-A88115494752}"/>
                </a:ext>
              </a:extLst>
            </p:cNvPr>
            <p:cNvSpPr txBox="1"/>
            <p:nvPr/>
          </p:nvSpPr>
          <p:spPr>
            <a:xfrm>
              <a:off x="1082821" y="116985"/>
              <a:ext cx="1415341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Rebookings </a:t>
              </a:r>
            </a:p>
          </p:txBody>
        </p:sp>
        <p:sp>
          <p:nvSpPr>
            <p:cNvPr id="49" name="TextBox 18">
              <a:extLst>
                <a:ext uri="{FF2B5EF4-FFF2-40B4-BE49-F238E27FC236}">
                  <a16:creationId xmlns:a16="http://schemas.microsoft.com/office/drawing/2014/main" id="{7D8A1D1E-E2FE-40F1-BAC3-49AB9346DDC0}"/>
                </a:ext>
              </a:extLst>
            </p:cNvPr>
            <p:cNvSpPr txBox="1"/>
            <p:nvPr/>
          </p:nvSpPr>
          <p:spPr>
            <a:xfrm>
              <a:off x="-175943" y="786293"/>
              <a:ext cx="2674105" cy="349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Softening in business </a:t>
              </a:r>
            </a:p>
          </p:txBody>
        </p:sp>
        <p:sp>
          <p:nvSpPr>
            <p:cNvPr id="50" name="TextBox 19">
              <a:extLst>
                <a:ext uri="{FF2B5EF4-FFF2-40B4-BE49-F238E27FC236}">
                  <a16:creationId xmlns:a16="http://schemas.microsoft.com/office/drawing/2014/main" id="{CC9B0705-C281-48D0-8FA3-463035116EBE}"/>
                </a:ext>
              </a:extLst>
            </p:cNvPr>
            <p:cNvSpPr txBox="1"/>
            <p:nvPr/>
          </p:nvSpPr>
          <p:spPr>
            <a:xfrm>
              <a:off x="590592" y="1455600"/>
              <a:ext cx="1907572" cy="349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Postponement </a:t>
              </a:r>
            </a:p>
          </p:txBody>
        </p:sp>
        <p:sp>
          <p:nvSpPr>
            <p:cNvPr id="51" name="TextBox 20">
              <a:extLst>
                <a:ext uri="{FF2B5EF4-FFF2-40B4-BE49-F238E27FC236}">
                  <a16:creationId xmlns:a16="http://schemas.microsoft.com/office/drawing/2014/main" id="{811E50A7-3155-459B-8529-1C012AE7021B}"/>
                </a:ext>
              </a:extLst>
            </p:cNvPr>
            <p:cNvSpPr txBox="1"/>
            <p:nvPr/>
          </p:nvSpPr>
          <p:spPr>
            <a:xfrm>
              <a:off x="903772" y="2124910"/>
              <a:ext cx="1594391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Cancellations </a:t>
              </a:r>
            </a:p>
          </p:txBody>
        </p:sp>
        <p:sp>
          <p:nvSpPr>
            <p:cNvPr id="52" name="TextBox 21">
              <a:extLst>
                <a:ext uri="{FF2B5EF4-FFF2-40B4-BE49-F238E27FC236}">
                  <a16:creationId xmlns:a16="http://schemas.microsoft.com/office/drawing/2014/main" id="{D56B34B6-EA6B-4EC5-8E9A-59397E62D1E2}"/>
                </a:ext>
              </a:extLst>
            </p:cNvPr>
            <p:cNvSpPr txBox="1"/>
            <p:nvPr/>
          </p:nvSpPr>
          <p:spPr>
            <a:xfrm>
              <a:off x="1824597" y="2794218"/>
              <a:ext cx="673567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None </a:t>
              </a:r>
            </a:p>
          </p:txBody>
        </p:sp>
        <p:grpSp>
          <p:nvGrpSpPr>
            <p:cNvPr id="53" name="Group 22">
              <a:extLst>
                <a:ext uri="{FF2B5EF4-FFF2-40B4-BE49-F238E27FC236}">
                  <a16:creationId xmlns:a16="http://schemas.microsoft.com/office/drawing/2014/main" id="{46A3A38D-A936-4828-BC02-D7F1A9F3288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25163" y="0"/>
              <a:ext cx="4594760" cy="3305225"/>
              <a:chOff x="0" y="0"/>
              <a:chExt cx="6844054" cy="4923247"/>
            </a:xfrm>
          </p:grpSpPr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E45FB156-4AA9-4639-B52C-078F2F41355D}"/>
                  </a:ext>
                </a:extLst>
              </p:cNvPr>
              <p:cNvSpPr/>
              <p:nvPr/>
            </p:nvSpPr>
            <p:spPr>
              <a:xfrm>
                <a:off x="0" y="0"/>
                <a:ext cx="4979696" cy="935417"/>
              </a:xfrm>
              <a:custGeom>
                <a:avLst/>
                <a:gdLst/>
                <a:ahLst/>
                <a:cxnLst/>
                <a:rect l="l" t="t" r="r" b="b"/>
                <a:pathLst>
                  <a:path w="4979696" h="935417">
                    <a:moveTo>
                      <a:pt x="0" y="0"/>
                    </a:moveTo>
                    <a:lnTo>
                      <a:pt x="4904863" y="0"/>
                    </a:lnTo>
                    <a:cubicBezTo>
                      <a:pt x="4924710" y="0"/>
                      <a:pt x="4943744" y="7884"/>
                      <a:pt x="4957778" y="21918"/>
                    </a:cubicBezTo>
                    <a:cubicBezTo>
                      <a:pt x="4971812" y="35952"/>
                      <a:pt x="4979696" y="54986"/>
                      <a:pt x="4979696" y="74833"/>
                    </a:cubicBezTo>
                    <a:lnTo>
                      <a:pt x="4979696" y="860584"/>
                    </a:lnTo>
                    <a:cubicBezTo>
                      <a:pt x="4979696" y="880431"/>
                      <a:pt x="4971812" y="899465"/>
                      <a:pt x="4957778" y="913499"/>
                    </a:cubicBezTo>
                    <a:cubicBezTo>
                      <a:pt x="4943744" y="927533"/>
                      <a:pt x="4924710" y="935417"/>
                      <a:pt x="4904863" y="935417"/>
                    </a:cubicBezTo>
                    <a:lnTo>
                      <a:pt x="0" y="935417"/>
                    </a:lnTo>
                    <a:close/>
                  </a:path>
                </a:pathLst>
              </a:custGeom>
              <a:solidFill>
                <a:srgbClr val="38B5E6"/>
              </a:solidFill>
            </p:spPr>
          </p:sp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75F70C92-44E0-46B0-8FB7-32D43A311191}"/>
                  </a:ext>
                </a:extLst>
              </p:cNvPr>
              <p:cNvSpPr/>
              <p:nvPr/>
            </p:nvSpPr>
            <p:spPr>
              <a:xfrm>
                <a:off x="0" y="996958"/>
                <a:ext cx="937141" cy="935417"/>
              </a:xfrm>
              <a:custGeom>
                <a:avLst/>
                <a:gdLst/>
                <a:ahLst/>
                <a:cxnLst/>
                <a:rect l="l" t="t" r="r" b="b"/>
                <a:pathLst>
                  <a:path w="937141" h="935417">
                    <a:moveTo>
                      <a:pt x="0" y="0"/>
                    </a:moveTo>
                    <a:lnTo>
                      <a:pt x="862308" y="0"/>
                    </a:lnTo>
                    <a:cubicBezTo>
                      <a:pt x="882155" y="0"/>
                      <a:pt x="901189" y="7884"/>
                      <a:pt x="915223" y="21918"/>
                    </a:cubicBezTo>
                    <a:cubicBezTo>
                      <a:pt x="929257" y="35952"/>
                      <a:pt x="937141" y="54986"/>
                      <a:pt x="937141" y="74833"/>
                    </a:cubicBezTo>
                    <a:lnTo>
                      <a:pt x="937141" y="860583"/>
                    </a:lnTo>
                    <a:cubicBezTo>
                      <a:pt x="937141" y="880430"/>
                      <a:pt x="929257" y="899464"/>
                      <a:pt x="915223" y="913498"/>
                    </a:cubicBezTo>
                    <a:cubicBezTo>
                      <a:pt x="901189" y="927532"/>
                      <a:pt x="882155" y="935417"/>
                      <a:pt x="862308" y="935417"/>
                    </a:cubicBezTo>
                    <a:lnTo>
                      <a:pt x="0" y="935417"/>
                    </a:lnTo>
                    <a:close/>
                  </a:path>
                </a:pathLst>
              </a:custGeom>
              <a:solidFill>
                <a:srgbClr val="4B9DE1"/>
              </a:solidFill>
            </p:spPr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5D4A393C-92AB-448C-BEC5-08A66B01544E}"/>
                  </a:ext>
                </a:extLst>
              </p:cNvPr>
              <p:cNvSpPr/>
              <p:nvPr/>
            </p:nvSpPr>
            <p:spPr>
              <a:xfrm>
                <a:off x="0" y="1993915"/>
                <a:ext cx="4048904" cy="935417"/>
              </a:xfrm>
              <a:custGeom>
                <a:avLst/>
                <a:gdLst/>
                <a:ahLst/>
                <a:cxnLst/>
                <a:rect l="l" t="t" r="r" b="b"/>
                <a:pathLst>
                  <a:path w="4048904" h="935417">
                    <a:moveTo>
                      <a:pt x="0" y="0"/>
                    </a:moveTo>
                    <a:lnTo>
                      <a:pt x="3974071" y="0"/>
                    </a:lnTo>
                    <a:cubicBezTo>
                      <a:pt x="3993918" y="0"/>
                      <a:pt x="4012952" y="7884"/>
                      <a:pt x="4026986" y="21918"/>
                    </a:cubicBezTo>
                    <a:cubicBezTo>
                      <a:pt x="4041020" y="35952"/>
                      <a:pt x="4048904" y="54986"/>
                      <a:pt x="4048904" y="74834"/>
                    </a:cubicBezTo>
                    <a:lnTo>
                      <a:pt x="4048904" y="860584"/>
                    </a:lnTo>
                    <a:cubicBezTo>
                      <a:pt x="4048904" y="880431"/>
                      <a:pt x="4041020" y="899465"/>
                      <a:pt x="4026986" y="913499"/>
                    </a:cubicBezTo>
                    <a:cubicBezTo>
                      <a:pt x="4012952" y="927533"/>
                      <a:pt x="3993918" y="935417"/>
                      <a:pt x="3974071" y="935417"/>
                    </a:cubicBezTo>
                    <a:lnTo>
                      <a:pt x="0" y="935417"/>
                    </a:lnTo>
                    <a:close/>
                  </a:path>
                </a:pathLst>
              </a:custGeom>
              <a:solidFill>
                <a:srgbClr val="6583D2"/>
              </a:solidFill>
            </p:spPr>
          </p:sp>
          <p:sp>
            <p:nvSpPr>
              <p:cNvPr id="57" name="Freeform 26">
                <a:extLst>
                  <a:ext uri="{FF2B5EF4-FFF2-40B4-BE49-F238E27FC236}">
                    <a16:creationId xmlns:a16="http://schemas.microsoft.com/office/drawing/2014/main" id="{395D4F3C-7EDE-4574-BB74-38BD98DE2DAC}"/>
                  </a:ext>
                </a:extLst>
              </p:cNvPr>
              <p:cNvSpPr/>
              <p:nvPr/>
            </p:nvSpPr>
            <p:spPr>
              <a:xfrm>
                <a:off x="0" y="2990873"/>
                <a:ext cx="6540140" cy="935417"/>
              </a:xfrm>
              <a:custGeom>
                <a:avLst/>
                <a:gdLst/>
                <a:ahLst/>
                <a:cxnLst/>
                <a:rect l="l" t="t" r="r" b="b"/>
                <a:pathLst>
                  <a:path w="6540140" h="935417">
                    <a:moveTo>
                      <a:pt x="0" y="0"/>
                    </a:moveTo>
                    <a:lnTo>
                      <a:pt x="6465307" y="0"/>
                    </a:lnTo>
                    <a:cubicBezTo>
                      <a:pt x="6506636" y="0"/>
                      <a:pt x="6540140" y="33504"/>
                      <a:pt x="6540140" y="74833"/>
                    </a:cubicBezTo>
                    <a:lnTo>
                      <a:pt x="6540140" y="860583"/>
                    </a:lnTo>
                    <a:cubicBezTo>
                      <a:pt x="6540140" y="880431"/>
                      <a:pt x="6532256" y="899465"/>
                      <a:pt x="6518222" y="913499"/>
                    </a:cubicBezTo>
                    <a:cubicBezTo>
                      <a:pt x="6504188" y="927533"/>
                      <a:pt x="6485154" y="935417"/>
                      <a:pt x="6465307" y="935417"/>
                    </a:cubicBezTo>
                    <a:lnTo>
                      <a:pt x="0" y="935417"/>
                    </a:lnTo>
                    <a:close/>
                  </a:path>
                </a:pathLst>
              </a:custGeom>
              <a:solidFill>
                <a:srgbClr val="7B67BA"/>
              </a:solidFill>
            </p:spPr>
          </p:sp>
          <p:sp>
            <p:nvSpPr>
              <p:cNvPr id="58" name="Freeform 27">
                <a:extLst>
                  <a:ext uri="{FF2B5EF4-FFF2-40B4-BE49-F238E27FC236}">
                    <a16:creationId xmlns:a16="http://schemas.microsoft.com/office/drawing/2014/main" id="{361575EA-4387-4048-890B-B3E4B0D45D8D}"/>
                  </a:ext>
                </a:extLst>
              </p:cNvPr>
              <p:cNvSpPr/>
              <p:nvPr/>
            </p:nvSpPr>
            <p:spPr>
              <a:xfrm>
                <a:off x="0" y="3987830"/>
                <a:ext cx="416993" cy="935417"/>
              </a:xfrm>
              <a:custGeom>
                <a:avLst/>
                <a:gdLst/>
                <a:ahLst/>
                <a:cxnLst/>
                <a:rect l="l" t="t" r="r" b="b"/>
                <a:pathLst>
                  <a:path w="416993" h="935417">
                    <a:moveTo>
                      <a:pt x="0" y="0"/>
                    </a:moveTo>
                    <a:lnTo>
                      <a:pt x="342160" y="0"/>
                    </a:lnTo>
                    <a:cubicBezTo>
                      <a:pt x="362007" y="0"/>
                      <a:pt x="381041" y="7885"/>
                      <a:pt x="395075" y="21918"/>
                    </a:cubicBezTo>
                    <a:cubicBezTo>
                      <a:pt x="409109" y="35952"/>
                      <a:pt x="416993" y="54986"/>
                      <a:pt x="416993" y="74834"/>
                    </a:cubicBezTo>
                    <a:lnTo>
                      <a:pt x="416993" y="860584"/>
                    </a:lnTo>
                    <a:cubicBezTo>
                      <a:pt x="416993" y="880431"/>
                      <a:pt x="409109" y="899465"/>
                      <a:pt x="395075" y="913500"/>
                    </a:cubicBezTo>
                    <a:cubicBezTo>
                      <a:pt x="381041" y="927533"/>
                      <a:pt x="362007" y="935418"/>
                      <a:pt x="342160" y="935418"/>
                    </a:cubicBezTo>
                    <a:lnTo>
                      <a:pt x="0" y="935418"/>
                    </a:lnTo>
                    <a:close/>
                  </a:path>
                </a:pathLst>
              </a:custGeom>
              <a:solidFill>
                <a:srgbClr val="894998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1540720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677" r="4048" b="20677"/>
          <a:stretch>
            <a:fillRect/>
          </a:stretch>
        </p:blipFill>
        <p:spPr>
          <a:xfrm>
            <a:off x="1542882" y="82519"/>
            <a:ext cx="9144000" cy="12951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80096" y="500313"/>
            <a:ext cx="6831808" cy="418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spc="2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BY TYPE OF BUSINESS</a:t>
            </a:r>
          </a:p>
        </p:txBody>
      </p:sp>
      <p:grpSp>
        <p:nvGrpSpPr>
          <p:cNvPr id="61" name="Group 3">
            <a:extLst>
              <a:ext uri="{FF2B5EF4-FFF2-40B4-BE49-F238E27FC236}">
                <a16:creationId xmlns:a16="http://schemas.microsoft.com/office/drawing/2014/main" id="{5BDE10AD-DE06-4A9F-A0DD-43637625CEFC}"/>
              </a:ext>
            </a:extLst>
          </p:cNvPr>
          <p:cNvGrpSpPr/>
          <p:nvPr/>
        </p:nvGrpSpPr>
        <p:grpSpPr>
          <a:xfrm>
            <a:off x="-4346" y="1981746"/>
            <a:ext cx="3710374" cy="2111284"/>
            <a:chOff x="0" y="-34541"/>
            <a:chExt cx="4947166" cy="2815045"/>
          </a:xfrm>
        </p:grpSpPr>
        <p:sp>
          <p:nvSpPr>
            <p:cNvPr id="62" name="TextBox 4">
              <a:extLst>
                <a:ext uri="{FF2B5EF4-FFF2-40B4-BE49-F238E27FC236}">
                  <a16:creationId xmlns:a16="http://schemas.microsoft.com/office/drawing/2014/main" id="{05BBFD1B-E08E-4543-AC05-02972B948803}"/>
                </a:ext>
              </a:extLst>
            </p:cNvPr>
            <p:cNvSpPr txBox="1"/>
            <p:nvPr/>
          </p:nvSpPr>
          <p:spPr>
            <a:xfrm>
              <a:off x="3299571" y="-34541"/>
              <a:ext cx="1647595" cy="393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Opened: May Weeks 1-2</a:t>
              </a:r>
            </a:p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27.3%</a:t>
              </a:r>
            </a:p>
          </p:txBody>
        </p:sp>
        <p:sp>
          <p:nvSpPr>
            <p:cNvPr id="63" name="TextBox 5">
              <a:extLst>
                <a:ext uri="{FF2B5EF4-FFF2-40B4-BE49-F238E27FC236}">
                  <a16:creationId xmlns:a16="http://schemas.microsoft.com/office/drawing/2014/main" id="{AD577734-EE0B-46B1-BFCB-1CF8FC9DE595}"/>
                </a:ext>
              </a:extLst>
            </p:cNvPr>
            <p:cNvSpPr txBox="1"/>
            <p:nvPr/>
          </p:nvSpPr>
          <p:spPr>
            <a:xfrm>
              <a:off x="3299571" y="1882077"/>
              <a:ext cx="1647595" cy="393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Opened: May Weeks 3-4</a:t>
              </a:r>
            </a:p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18.2%</a:t>
              </a:r>
            </a:p>
          </p:txBody>
        </p:sp>
        <p:sp>
          <p:nvSpPr>
            <p:cNvPr id="64" name="TextBox 6">
              <a:extLst>
                <a:ext uri="{FF2B5EF4-FFF2-40B4-BE49-F238E27FC236}">
                  <a16:creationId xmlns:a16="http://schemas.microsoft.com/office/drawing/2014/main" id="{0EB49177-0B5F-4277-9BCF-A50633F89B6C}"/>
                </a:ext>
              </a:extLst>
            </p:cNvPr>
            <p:cNvSpPr txBox="1"/>
            <p:nvPr/>
          </p:nvSpPr>
          <p:spPr>
            <a:xfrm>
              <a:off x="0" y="715507"/>
              <a:ext cx="745137" cy="598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Still Closed</a:t>
              </a:r>
            </a:p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45.5%</a:t>
              </a:r>
            </a:p>
          </p:txBody>
        </p:sp>
        <p:sp>
          <p:nvSpPr>
            <p:cNvPr id="65" name="TextBox 7">
              <a:extLst>
                <a:ext uri="{FF2B5EF4-FFF2-40B4-BE49-F238E27FC236}">
                  <a16:creationId xmlns:a16="http://schemas.microsoft.com/office/drawing/2014/main" id="{0CC1631A-2EED-40B3-B9F6-270EAE26A372}"/>
                </a:ext>
              </a:extLst>
            </p:cNvPr>
            <p:cNvSpPr txBox="1"/>
            <p:nvPr/>
          </p:nvSpPr>
          <p:spPr>
            <a:xfrm>
              <a:off x="1349031" y="2387148"/>
              <a:ext cx="1689182" cy="393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Opened: June Weeks 3-4</a:t>
              </a:r>
            </a:p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9.1%</a:t>
              </a:r>
            </a:p>
          </p:txBody>
        </p:sp>
        <p:grpSp>
          <p:nvGrpSpPr>
            <p:cNvPr id="66" name="Group 8">
              <a:extLst>
                <a:ext uri="{FF2B5EF4-FFF2-40B4-BE49-F238E27FC236}">
                  <a16:creationId xmlns:a16="http://schemas.microsoft.com/office/drawing/2014/main" id="{F93956DE-8B05-4DFA-9177-0132D59DA7D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3171" y="0"/>
              <a:ext cx="2300904" cy="2300904"/>
              <a:chOff x="0" y="0"/>
              <a:chExt cx="2540000" cy="2540000"/>
            </a:xfrm>
          </p:grpSpPr>
          <p:sp>
            <p:nvSpPr>
              <p:cNvPr id="67" name="Freeform 9">
                <a:extLst>
                  <a:ext uri="{FF2B5EF4-FFF2-40B4-BE49-F238E27FC236}">
                    <a16:creationId xmlns:a16="http://schemas.microsoft.com/office/drawing/2014/main" id="{6E6834F1-0216-4EDB-8FD4-2FCC63975701}"/>
                  </a:ext>
                </a:extLst>
              </p:cNvPr>
              <p:cNvSpPr/>
              <p:nvPr/>
            </p:nvSpPr>
            <p:spPr>
              <a:xfrm>
                <a:off x="1270000" y="0"/>
                <a:ext cx="1319177" cy="1513341"/>
              </a:xfrm>
              <a:custGeom>
                <a:avLst/>
                <a:gdLst/>
                <a:ahLst/>
                <a:cxnLst/>
                <a:rect l="l" t="t" r="r" b="b"/>
                <a:pathLst>
                  <a:path w="1319177" h="1513341">
                    <a:moveTo>
                      <a:pt x="0" y="0"/>
                    </a:moveTo>
                    <a:cubicBezTo>
                      <a:pt x="379462" y="0"/>
                      <a:pt x="739044" y="169679"/>
                      <a:pt x="980292" y="462579"/>
                    </a:cubicBezTo>
                    <a:cubicBezTo>
                      <a:pt x="1221540" y="755479"/>
                      <a:pt x="1319177" y="1140911"/>
                      <a:pt x="1246469" y="1513341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38B5E6"/>
              </a:solidFill>
            </p:spPr>
          </p:sp>
          <p:sp>
            <p:nvSpPr>
              <p:cNvPr id="68" name="Freeform 10">
                <a:extLst>
                  <a:ext uri="{FF2B5EF4-FFF2-40B4-BE49-F238E27FC236}">
                    <a16:creationId xmlns:a16="http://schemas.microsoft.com/office/drawing/2014/main" id="{A84B2F46-5145-4B5C-B86B-2C3724A26D5E}"/>
                  </a:ext>
                </a:extLst>
              </p:cNvPr>
              <p:cNvSpPr/>
              <p:nvPr/>
            </p:nvSpPr>
            <p:spPr>
              <a:xfrm>
                <a:off x="1270000" y="1270000"/>
                <a:ext cx="1257073" cy="1234916"/>
              </a:xfrm>
              <a:custGeom>
                <a:avLst/>
                <a:gdLst/>
                <a:ahLst/>
                <a:cxnLst/>
                <a:rect l="l" t="t" r="r" b="b"/>
                <a:pathLst>
                  <a:path w="1257073" h="1234916">
                    <a:moveTo>
                      <a:pt x="1257073" y="180740"/>
                    </a:moveTo>
                    <a:cubicBezTo>
                      <a:pt x="1183029" y="695729"/>
                      <a:pt x="802363" y="1113468"/>
                      <a:pt x="296451" y="12349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87C6"/>
              </a:solidFill>
            </p:spPr>
          </p:sp>
          <p:sp>
            <p:nvSpPr>
              <p:cNvPr id="69" name="Freeform 11">
                <a:extLst>
                  <a:ext uri="{FF2B5EF4-FFF2-40B4-BE49-F238E27FC236}">
                    <a16:creationId xmlns:a16="http://schemas.microsoft.com/office/drawing/2014/main" id="{E4CFA892-B1EB-42A9-91D2-91780B7179C6}"/>
                  </a:ext>
                </a:extLst>
              </p:cNvPr>
              <p:cNvSpPr/>
              <p:nvPr/>
            </p:nvSpPr>
            <p:spPr>
              <a:xfrm>
                <a:off x="851744" y="1270000"/>
                <a:ext cx="776056" cy="1293246"/>
              </a:xfrm>
              <a:custGeom>
                <a:avLst/>
                <a:gdLst/>
                <a:ahLst/>
                <a:cxnLst/>
                <a:rect l="l" t="t" r="r" b="b"/>
                <a:pathLst>
                  <a:path w="776056" h="1293246">
                    <a:moveTo>
                      <a:pt x="776056" y="1218556"/>
                    </a:moveTo>
                    <a:cubicBezTo>
                      <a:pt x="521686" y="1293246"/>
                      <a:pt x="250320" y="1286460"/>
                      <a:pt x="0" y="1199151"/>
                    </a:cubicBezTo>
                    <a:lnTo>
                      <a:pt x="418256" y="0"/>
                    </a:lnTo>
                    <a:close/>
                  </a:path>
                </a:pathLst>
              </a:custGeom>
              <a:solidFill>
                <a:srgbClr val="475A9C"/>
              </a:solidFill>
            </p:spPr>
          </p:sp>
          <p:sp>
            <p:nvSpPr>
              <p:cNvPr id="70" name="Freeform 12">
                <a:extLst>
                  <a:ext uri="{FF2B5EF4-FFF2-40B4-BE49-F238E27FC236}">
                    <a16:creationId xmlns:a16="http://schemas.microsoft.com/office/drawing/2014/main" id="{0F5223CA-E842-4A17-9E6C-D3BF16E56205}"/>
                  </a:ext>
                </a:extLst>
              </p:cNvPr>
              <p:cNvSpPr/>
              <p:nvPr/>
            </p:nvSpPr>
            <p:spPr>
              <a:xfrm>
                <a:off x="-76931" y="0"/>
                <a:ext cx="1346931" cy="2488556"/>
              </a:xfrm>
              <a:custGeom>
                <a:avLst/>
                <a:gdLst/>
                <a:ahLst/>
                <a:cxnLst/>
                <a:rect l="l" t="t" r="r" b="b"/>
                <a:pathLst>
                  <a:path w="1346931" h="2488556">
                    <a:moveTo>
                      <a:pt x="989131" y="2488556"/>
                    </a:moveTo>
                    <a:cubicBezTo>
                      <a:pt x="383157" y="2310626"/>
                      <a:pt x="0" y="1714456"/>
                      <a:pt x="89849" y="1089323"/>
                    </a:cubicBezTo>
                    <a:cubicBezTo>
                      <a:pt x="179697" y="464190"/>
                      <a:pt x="715247" y="63"/>
                      <a:pt x="1346804" y="0"/>
                    </a:cubicBezTo>
                    <a:lnTo>
                      <a:pt x="1346931" y="1270000"/>
                    </a:lnTo>
                    <a:close/>
                  </a:path>
                </a:pathLst>
              </a:custGeom>
              <a:solidFill>
                <a:srgbClr val="452F6B"/>
              </a:solidFill>
            </p:spPr>
          </p:sp>
          <p:sp>
            <p:nvSpPr>
              <p:cNvPr id="71" name="Freeform 13">
                <a:extLst>
                  <a:ext uri="{FF2B5EF4-FFF2-40B4-BE49-F238E27FC236}">
                    <a16:creationId xmlns:a16="http://schemas.microsoft.com/office/drawing/2014/main" id="{EF19B782-C7BC-4DFA-8857-F098CBED4C9D}"/>
                  </a:ext>
                </a:extLst>
              </p:cNvPr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370038"/>
              </a:solidFill>
            </p:spPr>
          </p:sp>
        </p:grpSp>
      </p:grpSp>
      <p:sp>
        <p:nvSpPr>
          <p:cNvPr id="72" name="TextBox 15">
            <a:extLst>
              <a:ext uri="{FF2B5EF4-FFF2-40B4-BE49-F238E27FC236}">
                <a16:creationId xmlns:a16="http://schemas.microsoft.com/office/drawing/2014/main" id="{D3109081-95AB-40E1-A597-BA7A485AF8A5}"/>
              </a:ext>
            </a:extLst>
          </p:cNvPr>
          <p:cNvSpPr txBox="1"/>
          <p:nvPr/>
        </p:nvSpPr>
        <p:spPr>
          <a:xfrm>
            <a:off x="500679" y="1542237"/>
            <a:ext cx="2239310" cy="20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00" b="1" spc="24" dirty="0">
                <a:solidFill>
                  <a:srgbClr val="000000"/>
                </a:solidFill>
                <a:latin typeface="+mj-lt"/>
              </a:rPr>
              <a:t>ATTRACTION/TOUR</a:t>
            </a:r>
          </a:p>
        </p:txBody>
      </p:sp>
      <p:sp>
        <p:nvSpPr>
          <p:cNvPr id="73" name="TextBox 16">
            <a:extLst>
              <a:ext uri="{FF2B5EF4-FFF2-40B4-BE49-F238E27FC236}">
                <a16:creationId xmlns:a16="http://schemas.microsoft.com/office/drawing/2014/main" id="{3D0A343D-E1BD-4ECF-BB78-CA95B0DB6343}"/>
              </a:ext>
            </a:extLst>
          </p:cNvPr>
          <p:cNvSpPr txBox="1"/>
          <p:nvPr/>
        </p:nvSpPr>
        <p:spPr>
          <a:xfrm>
            <a:off x="428965" y="4316813"/>
            <a:ext cx="2429810" cy="20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00" b="1" spc="24" dirty="0">
                <a:solidFill>
                  <a:srgbClr val="000000"/>
                </a:solidFill>
                <a:latin typeface="+mj-lt"/>
              </a:rPr>
              <a:t>CULTURAL ORGANIZATION</a:t>
            </a:r>
          </a:p>
        </p:txBody>
      </p:sp>
      <p:sp>
        <p:nvSpPr>
          <p:cNvPr id="74" name="TextBox 17">
            <a:extLst>
              <a:ext uri="{FF2B5EF4-FFF2-40B4-BE49-F238E27FC236}">
                <a16:creationId xmlns:a16="http://schemas.microsoft.com/office/drawing/2014/main" id="{3B14B1E3-7AEE-4EC0-A26D-FB6ECF125CB2}"/>
              </a:ext>
            </a:extLst>
          </p:cNvPr>
          <p:cNvSpPr txBox="1"/>
          <p:nvPr/>
        </p:nvSpPr>
        <p:spPr>
          <a:xfrm>
            <a:off x="8406272" y="4177394"/>
            <a:ext cx="3423777" cy="419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00" b="1" spc="24" dirty="0">
                <a:solidFill>
                  <a:srgbClr val="000000"/>
                </a:solidFill>
                <a:latin typeface="+mj-lt"/>
              </a:rPr>
              <a:t>ENTERTAINMENT (THEATER, CONCERT VENUE, PERFORMING ARTS)</a:t>
            </a:r>
          </a:p>
        </p:txBody>
      </p:sp>
      <p:sp>
        <p:nvSpPr>
          <p:cNvPr id="75" name="TextBox 19">
            <a:extLst>
              <a:ext uri="{FF2B5EF4-FFF2-40B4-BE49-F238E27FC236}">
                <a16:creationId xmlns:a16="http://schemas.microsoft.com/office/drawing/2014/main" id="{ABA9AB16-CB90-41AE-A38F-BE2BE5B9D131}"/>
              </a:ext>
            </a:extLst>
          </p:cNvPr>
          <p:cNvSpPr txBox="1"/>
          <p:nvPr/>
        </p:nvSpPr>
        <p:spPr>
          <a:xfrm>
            <a:off x="4799309" y="1469352"/>
            <a:ext cx="1914822" cy="42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00" b="1" spc="24" dirty="0">
                <a:solidFill>
                  <a:srgbClr val="000000"/>
                </a:solidFill>
                <a:latin typeface="+mj-lt"/>
              </a:rPr>
              <a:t>HOTEL/MOTEL/</a:t>
            </a:r>
          </a:p>
          <a:p>
            <a:pPr algn="ctr">
              <a:lnSpc>
                <a:spcPts val="1679"/>
              </a:lnSpc>
            </a:pPr>
            <a:r>
              <a:rPr lang="en-US" sz="1300" b="1" spc="24" dirty="0">
                <a:solidFill>
                  <a:srgbClr val="000000"/>
                </a:solidFill>
                <a:latin typeface="+mj-lt"/>
              </a:rPr>
              <a:t>ACCOMMODATION</a:t>
            </a:r>
          </a:p>
        </p:txBody>
      </p:sp>
      <p:grpSp>
        <p:nvGrpSpPr>
          <p:cNvPr id="76" name="Group 20">
            <a:extLst>
              <a:ext uri="{FF2B5EF4-FFF2-40B4-BE49-F238E27FC236}">
                <a16:creationId xmlns:a16="http://schemas.microsoft.com/office/drawing/2014/main" id="{F755CEA6-24DE-4FB9-96F3-AFD430222CE6}"/>
              </a:ext>
            </a:extLst>
          </p:cNvPr>
          <p:cNvGrpSpPr/>
          <p:nvPr/>
        </p:nvGrpSpPr>
        <p:grpSpPr>
          <a:xfrm>
            <a:off x="4073407" y="2007652"/>
            <a:ext cx="3858731" cy="2085378"/>
            <a:chOff x="0" y="0"/>
            <a:chExt cx="5144975" cy="2780504"/>
          </a:xfrm>
        </p:grpSpPr>
        <p:sp>
          <p:nvSpPr>
            <p:cNvPr id="77" name="TextBox 21">
              <a:extLst>
                <a:ext uri="{FF2B5EF4-FFF2-40B4-BE49-F238E27FC236}">
                  <a16:creationId xmlns:a16="http://schemas.microsoft.com/office/drawing/2014/main" id="{1258E75C-26D5-400E-8B57-7F692BBCC082}"/>
                </a:ext>
              </a:extLst>
            </p:cNvPr>
            <p:cNvSpPr txBox="1"/>
            <p:nvPr/>
          </p:nvSpPr>
          <p:spPr>
            <a:xfrm>
              <a:off x="3497380" y="300691"/>
              <a:ext cx="1647595" cy="393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Opened: May Weeks 1-2</a:t>
              </a:r>
            </a:p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36%</a:t>
              </a:r>
            </a:p>
          </p:txBody>
        </p:sp>
        <p:sp>
          <p:nvSpPr>
            <p:cNvPr id="78" name="TextBox 22">
              <a:extLst>
                <a:ext uri="{FF2B5EF4-FFF2-40B4-BE49-F238E27FC236}">
                  <a16:creationId xmlns:a16="http://schemas.microsoft.com/office/drawing/2014/main" id="{BAC8FBD5-6B03-4E1A-B2EB-C0D8F0F95F4D}"/>
                </a:ext>
              </a:extLst>
            </p:cNvPr>
            <p:cNvSpPr txBox="1"/>
            <p:nvPr/>
          </p:nvSpPr>
          <p:spPr>
            <a:xfrm>
              <a:off x="1328684" y="2387148"/>
              <a:ext cx="1689181" cy="393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Opened: June Weeks 1-2</a:t>
              </a:r>
            </a:p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14%</a:t>
              </a:r>
            </a:p>
          </p:txBody>
        </p:sp>
        <p:sp>
          <p:nvSpPr>
            <p:cNvPr id="79" name="TextBox 23">
              <a:extLst>
                <a:ext uri="{FF2B5EF4-FFF2-40B4-BE49-F238E27FC236}">
                  <a16:creationId xmlns:a16="http://schemas.microsoft.com/office/drawing/2014/main" id="{A3B88EC0-1BBD-4B62-9A16-68EA10D2051A}"/>
                </a:ext>
              </a:extLst>
            </p:cNvPr>
            <p:cNvSpPr txBox="1"/>
            <p:nvPr/>
          </p:nvSpPr>
          <p:spPr>
            <a:xfrm>
              <a:off x="3070191" y="2080065"/>
              <a:ext cx="1647595" cy="393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Opened: May Weeks 3-4</a:t>
              </a:r>
            </a:p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7%</a:t>
              </a:r>
            </a:p>
          </p:txBody>
        </p:sp>
        <p:sp>
          <p:nvSpPr>
            <p:cNvPr id="80" name="TextBox 24">
              <a:extLst>
                <a:ext uri="{FF2B5EF4-FFF2-40B4-BE49-F238E27FC236}">
                  <a16:creationId xmlns:a16="http://schemas.microsoft.com/office/drawing/2014/main" id="{BEE4B017-FABF-4E08-9529-7C5FD7848AE3}"/>
                </a:ext>
              </a:extLst>
            </p:cNvPr>
            <p:cNvSpPr txBox="1"/>
            <p:nvPr/>
          </p:nvSpPr>
          <p:spPr>
            <a:xfrm>
              <a:off x="0" y="604543"/>
              <a:ext cx="745137" cy="598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Still Closed</a:t>
              </a:r>
            </a:p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43%</a:t>
              </a:r>
            </a:p>
          </p:txBody>
        </p:sp>
        <p:grpSp>
          <p:nvGrpSpPr>
            <p:cNvPr id="81" name="Group 25">
              <a:extLst>
                <a:ext uri="{FF2B5EF4-FFF2-40B4-BE49-F238E27FC236}">
                  <a16:creationId xmlns:a16="http://schemas.microsoft.com/office/drawing/2014/main" id="{B3D79647-4716-4EE6-B436-E557924F57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2823" y="0"/>
              <a:ext cx="2300904" cy="2300904"/>
              <a:chOff x="0" y="0"/>
              <a:chExt cx="2540000" cy="2540000"/>
            </a:xfrm>
          </p:grpSpPr>
          <p:sp>
            <p:nvSpPr>
              <p:cNvPr id="82" name="Freeform 26">
                <a:extLst>
                  <a:ext uri="{FF2B5EF4-FFF2-40B4-BE49-F238E27FC236}">
                    <a16:creationId xmlns:a16="http://schemas.microsoft.com/office/drawing/2014/main" id="{8574A81E-0879-4B81-A733-B9ABBD9741EC}"/>
                  </a:ext>
                </a:extLst>
              </p:cNvPr>
              <p:cNvSpPr/>
              <p:nvPr/>
            </p:nvSpPr>
            <p:spPr>
              <a:xfrm>
                <a:off x="1270000" y="0"/>
                <a:ext cx="1365196" cy="2127424"/>
              </a:xfrm>
              <a:custGeom>
                <a:avLst/>
                <a:gdLst/>
                <a:ahLst/>
                <a:cxnLst/>
                <a:rect l="l" t="t" r="r" b="b"/>
                <a:pathLst>
                  <a:path w="1365196" h="2127424">
                    <a:moveTo>
                      <a:pt x="0" y="0"/>
                    </a:moveTo>
                    <a:lnTo>
                      <a:pt x="0" y="0"/>
                    </a:lnTo>
                    <a:cubicBezTo>
                      <a:pt x="503456" y="0"/>
                      <a:pt x="959381" y="297397"/>
                      <a:pt x="1162288" y="758155"/>
                    </a:cubicBezTo>
                    <a:cubicBezTo>
                      <a:pt x="1365196" y="1218912"/>
                      <a:pt x="1276771" y="1756028"/>
                      <a:pt x="936869" y="2127424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38B5E6"/>
              </a:solidFill>
            </p:spPr>
          </p:sp>
          <p:sp>
            <p:nvSpPr>
              <p:cNvPr id="83" name="Freeform 27">
                <a:extLst>
                  <a:ext uri="{FF2B5EF4-FFF2-40B4-BE49-F238E27FC236}">
                    <a16:creationId xmlns:a16="http://schemas.microsoft.com/office/drawing/2014/main" id="{44D01914-6786-4FF3-B1BF-2B45549C2C68}"/>
                  </a:ext>
                </a:extLst>
              </p:cNvPr>
              <p:cNvSpPr/>
              <p:nvPr/>
            </p:nvSpPr>
            <p:spPr>
              <a:xfrm>
                <a:off x="1270000" y="1270000"/>
                <a:ext cx="978552" cy="1174720"/>
              </a:xfrm>
              <a:custGeom>
                <a:avLst/>
                <a:gdLst/>
                <a:ahLst/>
                <a:cxnLst/>
                <a:rect l="l" t="t" r="r" b="b"/>
                <a:pathLst>
                  <a:path w="978552" h="1174720">
                    <a:moveTo>
                      <a:pt x="978552" y="809528"/>
                    </a:moveTo>
                    <a:cubicBezTo>
                      <a:pt x="845712" y="970104"/>
                      <a:pt x="675398" y="1095522"/>
                      <a:pt x="482631" y="11747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87C6"/>
              </a:solidFill>
            </p:spPr>
          </p:sp>
          <p:sp>
            <p:nvSpPr>
              <p:cNvPr id="84" name="Freeform 28">
                <a:extLst>
                  <a:ext uri="{FF2B5EF4-FFF2-40B4-BE49-F238E27FC236}">
                    <a16:creationId xmlns:a16="http://schemas.microsoft.com/office/drawing/2014/main" id="{DD2A0568-A157-40FC-988E-48E0B4A78E2D}"/>
                  </a:ext>
                </a:extLst>
              </p:cNvPr>
              <p:cNvSpPr/>
              <p:nvPr/>
            </p:nvSpPr>
            <p:spPr>
              <a:xfrm>
                <a:off x="672504" y="1270000"/>
                <a:ext cx="1138236" cy="1319780"/>
              </a:xfrm>
              <a:custGeom>
                <a:avLst/>
                <a:gdLst/>
                <a:ahLst/>
                <a:cxnLst/>
                <a:rect l="l" t="t" r="r" b="b"/>
                <a:pathLst>
                  <a:path w="1138236" h="1319780">
                    <a:moveTo>
                      <a:pt x="1138236" y="1149130"/>
                    </a:moveTo>
                    <a:cubicBezTo>
                      <a:pt x="775588" y="1319780"/>
                      <a:pt x="353665" y="1309229"/>
                      <a:pt x="0" y="1120669"/>
                    </a:cubicBezTo>
                    <a:lnTo>
                      <a:pt x="597496" y="0"/>
                    </a:lnTo>
                    <a:close/>
                  </a:path>
                </a:pathLst>
              </a:custGeom>
              <a:solidFill>
                <a:srgbClr val="475A9C"/>
              </a:solidFill>
            </p:spPr>
          </p:sp>
          <p:sp>
            <p:nvSpPr>
              <p:cNvPr id="85" name="Freeform 29">
                <a:extLst>
                  <a:ext uri="{FF2B5EF4-FFF2-40B4-BE49-F238E27FC236}">
                    <a16:creationId xmlns:a16="http://schemas.microsoft.com/office/drawing/2014/main" id="{7CD8F541-D240-4AFE-96A4-CFA81121AB4D}"/>
                  </a:ext>
                </a:extLst>
              </p:cNvPr>
              <p:cNvSpPr/>
              <p:nvPr/>
            </p:nvSpPr>
            <p:spPr>
              <a:xfrm>
                <a:off x="-99114" y="0"/>
                <a:ext cx="1369114" cy="2419130"/>
              </a:xfrm>
              <a:custGeom>
                <a:avLst/>
                <a:gdLst/>
                <a:ahLst/>
                <a:cxnLst/>
                <a:rect l="l" t="t" r="r" b="b"/>
                <a:pathLst>
                  <a:path w="1369114" h="2419130">
                    <a:moveTo>
                      <a:pt x="828374" y="2419130"/>
                    </a:moveTo>
                    <a:cubicBezTo>
                      <a:pt x="290335" y="2165948"/>
                      <a:pt x="0" y="1573338"/>
                      <a:pt x="129686" y="993020"/>
                    </a:cubicBezTo>
                    <a:cubicBezTo>
                      <a:pt x="259372" y="412702"/>
                      <a:pt x="774354" y="59"/>
                      <a:pt x="1368987" y="0"/>
                    </a:cubicBezTo>
                    <a:lnTo>
                      <a:pt x="1369114" y="1270000"/>
                    </a:lnTo>
                    <a:close/>
                  </a:path>
                </a:pathLst>
              </a:custGeom>
              <a:solidFill>
                <a:srgbClr val="452F6B"/>
              </a:solidFill>
            </p:spPr>
          </p:sp>
          <p:sp>
            <p:nvSpPr>
              <p:cNvPr id="86" name="Freeform 30">
                <a:extLst>
                  <a:ext uri="{FF2B5EF4-FFF2-40B4-BE49-F238E27FC236}">
                    <a16:creationId xmlns:a16="http://schemas.microsoft.com/office/drawing/2014/main" id="{2AD69C91-81BE-4F80-A21B-5954E0DD58E2}"/>
                  </a:ext>
                </a:extLst>
              </p:cNvPr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370038"/>
              </a:solidFill>
            </p:spPr>
          </p:sp>
        </p:grpSp>
      </p:grpSp>
      <p:grpSp>
        <p:nvGrpSpPr>
          <p:cNvPr id="87" name="Group 31">
            <a:extLst>
              <a:ext uri="{FF2B5EF4-FFF2-40B4-BE49-F238E27FC236}">
                <a16:creationId xmlns:a16="http://schemas.microsoft.com/office/drawing/2014/main" id="{B8EC2FE9-71F3-47DE-9422-F16CF0419B60}"/>
              </a:ext>
            </a:extLst>
          </p:cNvPr>
          <p:cNvGrpSpPr/>
          <p:nvPr/>
        </p:nvGrpSpPr>
        <p:grpSpPr>
          <a:xfrm>
            <a:off x="781043" y="4655457"/>
            <a:ext cx="1725678" cy="2112996"/>
            <a:chOff x="0" y="0"/>
            <a:chExt cx="2300904" cy="2817329"/>
          </a:xfrm>
        </p:grpSpPr>
        <p:sp>
          <p:nvSpPr>
            <p:cNvPr id="88" name="TextBox 32">
              <a:extLst>
                <a:ext uri="{FF2B5EF4-FFF2-40B4-BE49-F238E27FC236}">
                  <a16:creationId xmlns:a16="http://schemas.microsoft.com/office/drawing/2014/main" id="{BD626DF4-5D65-4FCE-85ED-96083AF47A38}"/>
                </a:ext>
              </a:extLst>
            </p:cNvPr>
            <p:cNvSpPr txBox="1"/>
            <p:nvPr/>
          </p:nvSpPr>
          <p:spPr>
            <a:xfrm>
              <a:off x="913264" y="2395984"/>
              <a:ext cx="474375" cy="42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>
                  <a:solidFill>
                    <a:srgbClr val="000000"/>
                  </a:solidFill>
                  <a:latin typeface="+mj-lt"/>
                </a:rPr>
                <a:t>Closed</a:t>
              </a:r>
            </a:p>
            <a:p>
              <a:pPr algn="ctr">
                <a:lnSpc>
                  <a:spcPts val="1260"/>
                </a:lnSpc>
              </a:pPr>
              <a:r>
                <a:rPr lang="en-US" sz="900">
                  <a:solidFill>
                    <a:srgbClr val="000000"/>
                  </a:solidFill>
                  <a:latin typeface="+mj-lt"/>
                </a:rPr>
                <a:t>100%</a:t>
              </a:r>
            </a:p>
          </p:txBody>
        </p:sp>
        <p:grpSp>
          <p:nvGrpSpPr>
            <p:cNvPr id="89" name="Group 33">
              <a:extLst>
                <a:ext uri="{FF2B5EF4-FFF2-40B4-BE49-F238E27FC236}">
                  <a16:creationId xmlns:a16="http://schemas.microsoft.com/office/drawing/2014/main" id="{1B1AF4BB-B267-429B-B415-F2EA4E7F01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2300904" cy="2300904"/>
              <a:chOff x="0" y="0"/>
              <a:chExt cx="2540000" cy="2540000"/>
            </a:xfrm>
          </p:grpSpPr>
          <p:sp>
            <p:nvSpPr>
              <p:cNvPr id="90" name="Freeform 34">
                <a:extLst>
                  <a:ext uri="{FF2B5EF4-FFF2-40B4-BE49-F238E27FC236}">
                    <a16:creationId xmlns:a16="http://schemas.microsoft.com/office/drawing/2014/main" id="{499212B5-3D1F-43A6-9E21-EB25916181D3}"/>
                  </a:ext>
                </a:extLst>
              </p:cNvPr>
              <p:cNvSpPr/>
              <p:nvPr/>
            </p:nvSpPr>
            <p:spPr>
              <a:xfrm>
                <a:off x="-53" y="0"/>
                <a:ext cx="2540070" cy="2540035"/>
              </a:xfrm>
              <a:custGeom>
                <a:avLst/>
                <a:gdLst/>
                <a:ahLst/>
                <a:cxnLst/>
                <a:rect l="l" t="t" r="r" b="b"/>
                <a:pathLst>
                  <a:path w="2540070" h="2540035">
                    <a:moveTo>
                      <a:pt x="1270053" y="0"/>
                    </a:moveTo>
                    <a:cubicBezTo>
                      <a:pt x="1971442" y="0"/>
                      <a:pt x="2540035" y="568579"/>
                      <a:pt x="2540053" y="1269968"/>
                    </a:cubicBezTo>
                    <a:cubicBezTo>
                      <a:pt x="2540070" y="1971358"/>
                      <a:pt x="1971506" y="2539965"/>
                      <a:pt x="1270116" y="2540000"/>
                    </a:cubicBezTo>
                    <a:cubicBezTo>
                      <a:pt x="568727" y="2540035"/>
                      <a:pt x="106" y="1971485"/>
                      <a:pt x="53" y="1270095"/>
                    </a:cubicBezTo>
                    <a:cubicBezTo>
                      <a:pt x="0" y="568706"/>
                      <a:pt x="568537" y="70"/>
                      <a:pt x="1269926" y="0"/>
                    </a:cubicBezTo>
                    <a:lnTo>
                      <a:pt x="1270053" y="1270000"/>
                    </a:lnTo>
                    <a:close/>
                  </a:path>
                </a:pathLst>
              </a:custGeom>
              <a:solidFill>
                <a:srgbClr val="38B5E6"/>
              </a:solidFill>
            </p:spPr>
          </p:sp>
          <p:sp>
            <p:nvSpPr>
              <p:cNvPr id="91" name="Freeform 35">
                <a:extLst>
                  <a:ext uri="{FF2B5EF4-FFF2-40B4-BE49-F238E27FC236}">
                    <a16:creationId xmlns:a16="http://schemas.microsoft.com/office/drawing/2014/main" id="{DD984E61-24B0-4747-86FF-F58A3EF102CD}"/>
                  </a:ext>
                </a:extLst>
              </p:cNvPr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3F87C6"/>
              </a:solidFill>
            </p:spPr>
          </p:sp>
        </p:grpSp>
      </p:grpSp>
      <p:grpSp>
        <p:nvGrpSpPr>
          <p:cNvPr id="92" name="Group 36">
            <a:extLst>
              <a:ext uri="{FF2B5EF4-FFF2-40B4-BE49-F238E27FC236}">
                <a16:creationId xmlns:a16="http://schemas.microsoft.com/office/drawing/2014/main" id="{19BD3CAB-5AA8-437D-A4D5-DFC7ABFC0E03}"/>
              </a:ext>
            </a:extLst>
          </p:cNvPr>
          <p:cNvGrpSpPr/>
          <p:nvPr/>
        </p:nvGrpSpPr>
        <p:grpSpPr>
          <a:xfrm>
            <a:off x="8212686" y="4733781"/>
            <a:ext cx="3916975" cy="1962161"/>
            <a:chOff x="0" y="-38100"/>
            <a:chExt cx="5222634" cy="2616215"/>
          </a:xfrm>
        </p:grpSpPr>
        <p:sp>
          <p:nvSpPr>
            <p:cNvPr id="93" name="TextBox 37">
              <a:extLst>
                <a:ext uri="{FF2B5EF4-FFF2-40B4-BE49-F238E27FC236}">
                  <a16:creationId xmlns:a16="http://schemas.microsoft.com/office/drawing/2014/main" id="{0CD15D02-EB8B-430D-AE18-9A171942EAF0}"/>
                </a:ext>
              </a:extLst>
            </p:cNvPr>
            <p:cNvSpPr txBox="1"/>
            <p:nvPr/>
          </p:nvSpPr>
          <p:spPr>
            <a:xfrm>
              <a:off x="0" y="1419086"/>
              <a:ext cx="745137" cy="598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Still Closed</a:t>
              </a:r>
            </a:p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54.8%</a:t>
              </a:r>
            </a:p>
          </p:txBody>
        </p:sp>
        <p:sp>
          <p:nvSpPr>
            <p:cNvPr id="94" name="TextBox 38">
              <a:extLst>
                <a:ext uri="{FF2B5EF4-FFF2-40B4-BE49-F238E27FC236}">
                  <a16:creationId xmlns:a16="http://schemas.microsoft.com/office/drawing/2014/main" id="{3A892635-992F-4715-8B69-94C95065F7F7}"/>
                </a:ext>
              </a:extLst>
            </p:cNvPr>
            <p:cNvSpPr txBox="1"/>
            <p:nvPr/>
          </p:nvSpPr>
          <p:spPr>
            <a:xfrm>
              <a:off x="2970738" y="-38100"/>
              <a:ext cx="1689182" cy="393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Opened: June Weeks 1-2</a:t>
              </a:r>
            </a:p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17.9%</a:t>
              </a:r>
            </a:p>
          </p:txBody>
        </p:sp>
        <p:sp>
          <p:nvSpPr>
            <p:cNvPr id="95" name="TextBox 39">
              <a:extLst>
                <a:ext uri="{FF2B5EF4-FFF2-40B4-BE49-F238E27FC236}">
                  <a16:creationId xmlns:a16="http://schemas.microsoft.com/office/drawing/2014/main" id="{2529CE50-7DEF-4388-9118-2D03617330E2}"/>
                </a:ext>
              </a:extLst>
            </p:cNvPr>
            <p:cNvSpPr txBox="1"/>
            <p:nvPr/>
          </p:nvSpPr>
          <p:spPr>
            <a:xfrm>
              <a:off x="3533452" y="1786174"/>
              <a:ext cx="1689182" cy="393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Opened: June Weeks 3-4</a:t>
              </a:r>
            </a:p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27.4%</a:t>
              </a:r>
            </a:p>
          </p:txBody>
        </p:sp>
        <p:grpSp>
          <p:nvGrpSpPr>
            <p:cNvPr id="96" name="Group 40">
              <a:extLst>
                <a:ext uri="{FF2B5EF4-FFF2-40B4-BE49-F238E27FC236}">
                  <a16:creationId xmlns:a16="http://schemas.microsoft.com/office/drawing/2014/main" id="{4EEA4463-1519-4832-9FF7-F5976FE7E1A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1721" y="277211"/>
              <a:ext cx="2300904" cy="2300904"/>
              <a:chOff x="0" y="0"/>
              <a:chExt cx="2540000" cy="2540000"/>
            </a:xfrm>
          </p:grpSpPr>
          <p:sp>
            <p:nvSpPr>
              <p:cNvPr id="97" name="Freeform 41">
                <a:extLst>
                  <a:ext uri="{FF2B5EF4-FFF2-40B4-BE49-F238E27FC236}">
                    <a16:creationId xmlns:a16="http://schemas.microsoft.com/office/drawing/2014/main" id="{BB6C5FA0-8B2D-4DF2-89B5-8E301367DA4F}"/>
                  </a:ext>
                </a:extLst>
              </p:cNvPr>
              <p:cNvSpPr/>
              <p:nvPr/>
            </p:nvSpPr>
            <p:spPr>
              <a:xfrm>
                <a:off x="1270000" y="0"/>
                <a:ext cx="1170341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170341" h="1270000">
                    <a:moveTo>
                      <a:pt x="0" y="0"/>
                    </a:moveTo>
                    <a:lnTo>
                      <a:pt x="0" y="0"/>
                    </a:lnTo>
                    <a:cubicBezTo>
                      <a:pt x="510848" y="0"/>
                      <a:pt x="971972" y="306083"/>
                      <a:pt x="1170341" y="776844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38B5E6"/>
              </a:solidFill>
            </p:spPr>
          </p:sp>
          <p:sp>
            <p:nvSpPr>
              <p:cNvPr id="98" name="Freeform 42">
                <a:extLst>
                  <a:ext uri="{FF2B5EF4-FFF2-40B4-BE49-F238E27FC236}">
                    <a16:creationId xmlns:a16="http://schemas.microsoft.com/office/drawing/2014/main" id="{684D3A6D-2BA6-4AE3-AA67-4F06ADB40706}"/>
                  </a:ext>
                </a:extLst>
              </p:cNvPr>
              <p:cNvSpPr/>
              <p:nvPr/>
            </p:nvSpPr>
            <p:spPr>
              <a:xfrm>
                <a:off x="1270000" y="718968"/>
                <a:ext cx="1312005" cy="1781802"/>
              </a:xfrm>
              <a:custGeom>
                <a:avLst/>
                <a:gdLst/>
                <a:ahLst/>
                <a:cxnLst/>
                <a:rect l="l" t="t" r="r" b="b"/>
                <a:pathLst>
                  <a:path w="1312005" h="1781802">
                    <a:moveTo>
                      <a:pt x="1144231" y="0"/>
                    </a:moveTo>
                    <a:cubicBezTo>
                      <a:pt x="1309529" y="343245"/>
                      <a:pt x="1312005" y="742566"/>
                      <a:pt x="1150975" y="1087834"/>
                    </a:cubicBezTo>
                    <a:cubicBezTo>
                      <a:pt x="989946" y="1433103"/>
                      <a:pt x="682423" y="1687843"/>
                      <a:pt x="313218" y="1781802"/>
                    </a:cubicBezTo>
                    <a:lnTo>
                      <a:pt x="0" y="551032"/>
                    </a:lnTo>
                    <a:close/>
                  </a:path>
                </a:pathLst>
              </a:custGeom>
              <a:solidFill>
                <a:srgbClr val="3F87C6"/>
              </a:solidFill>
            </p:spPr>
          </p:sp>
          <p:sp>
            <p:nvSpPr>
              <p:cNvPr id="99" name="Freeform 43">
                <a:extLst>
                  <a:ext uri="{FF2B5EF4-FFF2-40B4-BE49-F238E27FC236}">
                    <a16:creationId xmlns:a16="http://schemas.microsoft.com/office/drawing/2014/main" id="{3992C426-9E06-42BF-95B1-92D0F8DCAFF3}"/>
                  </a:ext>
                </a:extLst>
              </p:cNvPr>
              <p:cNvSpPr/>
              <p:nvPr/>
            </p:nvSpPr>
            <p:spPr>
              <a:xfrm>
                <a:off x="-92963" y="0"/>
                <a:ext cx="1737302" cy="2630742"/>
              </a:xfrm>
              <a:custGeom>
                <a:avLst/>
                <a:gdLst/>
                <a:ahLst/>
                <a:cxnLst/>
                <a:rect l="l" t="t" r="r" b="b"/>
                <a:pathLst>
                  <a:path w="1737302" h="2630742">
                    <a:moveTo>
                      <a:pt x="1737302" y="2483577"/>
                    </a:moveTo>
                    <a:cubicBezTo>
                      <a:pt x="1260206" y="2630742"/>
                      <a:pt x="741146" y="2484711"/>
                      <a:pt x="410769" y="2110373"/>
                    </a:cubicBezTo>
                    <a:cubicBezTo>
                      <a:pt x="80392" y="1736035"/>
                      <a:pt x="0" y="1202851"/>
                      <a:pt x="205316" y="747743"/>
                    </a:cubicBezTo>
                    <a:cubicBezTo>
                      <a:pt x="410632" y="292635"/>
                      <a:pt x="863559" y="50"/>
                      <a:pt x="1362836" y="0"/>
                    </a:cubicBezTo>
                    <a:lnTo>
                      <a:pt x="1362963" y="1270000"/>
                    </a:lnTo>
                    <a:close/>
                  </a:path>
                </a:pathLst>
              </a:custGeom>
              <a:solidFill>
                <a:srgbClr val="475A9C"/>
              </a:solidFill>
            </p:spPr>
          </p:sp>
          <p:sp>
            <p:nvSpPr>
              <p:cNvPr id="100" name="Freeform 44">
                <a:extLst>
                  <a:ext uri="{FF2B5EF4-FFF2-40B4-BE49-F238E27FC236}">
                    <a16:creationId xmlns:a16="http://schemas.microsoft.com/office/drawing/2014/main" id="{2534B7B8-6576-47BF-AEC6-08EFF8F23005}"/>
                  </a:ext>
                </a:extLst>
              </p:cNvPr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452F6B"/>
              </a:solidFill>
            </p:spPr>
          </p:sp>
        </p:grpSp>
      </p:grpSp>
      <p:sp>
        <p:nvSpPr>
          <p:cNvPr id="101" name="TextBox 47">
            <a:extLst>
              <a:ext uri="{FF2B5EF4-FFF2-40B4-BE49-F238E27FC236}">
                <a16:creationId xmlns:a16="http://schemas.microsoft.com/office/drawing/2014/main" id="{726CA07F-A7BE-4AFE-96DA-FDE0544CABD7}"/>
              </a:ext>
            </a:extLst>
          </p:cNvPr>
          <p:cNvSpPr txBox="1"/>
          <p:nvPr/>
        </p:nvSpPr>
        <p:spPr>
          <a:xfrm>
            <a:off x="4505989" y="4249949"/>
            <a:ext cx="2429810" cy="20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00" b="1" spc="24" dirty="0">
                <a:solidFill>
                  <a:srgbClr val="000000"/>
                </a:solidFill>
                <a:latin typeface="+mj-lt"/>
              </a:rPr>
              <a:t>RESTAURANT/BAR</a:t>
            </a:r>
          </a:p>
        </p:txBody>
      </p:sp>
      <p:grpSp>
        <p:nvGrpSpPr>
          <p:cNvPr id="102" name="Group 48">
            <a:extLst>
              <a:ext uri="{FF2B5EF4-FFF2-40B4-BE49-F238E27FC236}">
                <a16:creationId xmlns:a16="http://schemas.microsoft.com/office/drawing/2014/main" id="{76ED6692-0AF1-4F71-9DFB-C2F00175DDF8}"/>
              </a:ext>
            </a:extLst>
          </p:cNvPr>
          <p:cNvGrpSpPr/>
          <p:nvPr/>
        </p:nvGrpSpPr>
        <p:grpSpPr>
          <a:xfrm>
            <a:off x="3436456" y="4531001"/>
            <a:ext cx="4533814" cy="2174638"/>
            <a:chOff x="0" y="-38100"/>
            <a:chExt cx="6045085" cy="2899517"/>
          </a:xfrm>
        </p:grpSpPr>
        <p:sp>
          <p:nvSpPr>
            <p:cNvPr id="103" name="TextBox 49">
              <a:extLst>
                <a:ext uri="{FF2B5EF4-FFF2-40B4-BE49-F238E27FC236}">
                  <a16:creationId xmlns:a16="http://schemas.microsoft.com/office/drawing/2014/main" id="{A755ABED-560A-4A5E-9F49-08DC12FB0C6F}"/>
                </a:ext>
              </a:extLst>
            </p:cNvPr>
            <p:cNvSpPr txBox="1"/>
            <p:nvPr/>
          </p:nvSpPr>
          <p:spPr>
            <a:xfrm>
              <a:off x="4397490" y="449931"/>
              <a:ext cx="1647595" cy="393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Opened: May Weeks 1-2</a:t>
              </a:r>
            </a:p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37.6%</a:t>
              </a:r>
            </a:p>
          </p:txBody>
        </p:sp>
        <p:sp>
          <p:nvSpPr>
            <p:cNvPr id="104" name="TextBox 50">
              <a:extLst>
                <a:ext uri="{FF2B5EF4-FFF2-40B4-BE49-F238E27FC236}">
                  <a16:creationId xmlns:a16="http://schemas.microsoft.com/office/drawing/2014/main" id="{5079F5CA-70E5-4E04-94CB-6B15777DD447}"/>
                </a:ext>
              </a:extLst>
            </p:cNvPr>
            <p:cNvSpPr txBox="1"/>
            <p:nvPr/>
          </p:nvSpPr>
          <p:spPr>
            <a:xfrm>
              <a:off x="0" y="1559430"/>
              <a:ext cx="1689183" cy="393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Opened: June Weeks 3-4</a:t>
              </a:r>
            </a:p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12.9%</a:t>
              </a:r>
            </a:p>
          </p:txBody>
        </p:sp>
        <p:sp>
          <p:nvSpPr>
            <p:cNvPr id="105" name="TextBox 51">
              <a:extLst>
                <a:ext uri="{FF2B5EF4-FFF2-40B4-BE49-F238E27FC236}">
                  <a16:creationId xmlns:a16="http://schemas.microsoft.com/office/drawing/2014/main" id="{0CCA217C-C40F-48AF-B24D-C76BBF4A818C}"/>
                </a:ext>
              </a:extLst>
            </p:cNvPr>
            <p:cNvSpPr txBox="1"/>
            <p:nvPr/>
          </p:nvSpPr>
          <p:spPr>
            <a:xfrm>
              <a:off x="1271511" y="-38100"/>
              <a:ext cx="745139" cy="598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Still Closed</a:t>
              </a:r>
            </a:p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24.8%</a:t>
              </a:r>
            </a:p>
          </p:txBody>
        </p:sp>
        <p:sp>
          <p:nvSpPr>
            <p:cNvPr id="106" name="TextBox 52">
              <a:extLst>
                <a:ext uri="{FF2B5EF4-FFF2-40B4-BE49-F238E27FC236}">
                  <a16:creationId xmlns:a16="http://schemas.microsoft.com/office/drawing/2014/main" id="{904195B9-90CE-4ACF-8866-1C68A707E98B}"/>
                </a:ext>
              </a:extLst>
            </p:cNvPr>
            <p:cNvSpPr txBox="1"/>
            <p:nvPr/>
          </p:nvSpPr>
          <p:spPr>
            <a:xfrm>
              <a:off x="2198745" y="2468061"/>
              <a:ext cx="1689183" cy="393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Opened: June Weeks 1-2</a:t>
              </a:r>
            </a:p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24.8%</a:t>
              </a:r>
            </a:p>
          </p:txBody>
        </p:sp>
        <p:grpSp>
          <p:nvGrpSpPr>
            <p:cNvPr id="107" name="Group 53">
              <a:extLst>
                <a:ext uri="{FF2B5EF4-FFF2-40B4-BE49-F238E27FC236}">
                  <a16:creationId xmlns:a16="http://schemas.microsoft.com/office/drawing/2014/main" id="{F20DAAA6-9446-415C-8D1D-CCF8C37D10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92884" y="80913"/>
              <a:ext cx="2300904" cy="2300904"/>
              <a:chOff x="0" y="0"/>
              <a:chExt cx="2540000" cy="2540000"/>
            </a:xfrm>
          </p:grpSpPr>
          <p:sp>
            <p:nvSpPr>
              <p:cNvPr id="108" name="Freeform 54">
                <a:extLst>
                  <a:ext uri="{FF2B5EF4-FFF2-40B4-BE49-F238E27FC236}">
                    <a16:creationId xmlns:a16="http://schemas.microsoft.com/office/drawing/2014/main" id="{299BBA88-BD6C-4A05-8D26-4FB584F2BB0C}"/>
                  </a:ext>
                </a:extLst>
              </p:cNvPr>
              <p:cNvSpPr/>
              <p:nvPr/>
            </p:nvSpPr>
            <p:spPr>
              <a:xfrm>
                <a:off x="1270000" y="0"/>
                <a:ext cx="1374420" cy="2218383"/>
              </a:xfrm>
              <a:custGeom>
                <a:avLst/>
                <a:gdLst/>
                <a:ahLst/>
                <a:cxnLst/>
                <a:rect l="l" t="t" r="r" b="b"/>
                <a:pathLst>
                  <a:path w="1374420" h="2218383">
                    <a:moveTo>
                      <a:pt x="0" y="0"/>
                    </a:moveTo>
                    <a:cubicBezTo>
                      <a:pt x="527051" y="0"/>
                      <a:pt x="999330" y="325531"/>
                      <a:pt x="1186875" y="818085"/>
                    </a:cubicBezTo>
                    <a:cubicBezTo>
                      <a:pt x="1374420" y="1310640"/>
                      <a:pt x="1238251" y="1867843"/>
                      <a:pt x="844672" y="2218383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38B5E6"/>
              </a:solidFill>
            </p:spPr>
          </p:sp>
          <p:sp>
            <p:nvSpPr>
              <p:cNvPr id="109" name="Freeform 55">
                <a:extLst>
                  <a:ext uri="{FF2B5EF4-FFF2-40B4-BE49-F238E27FC236}">
                    <a16:creationId xmlns:a16="http://schemas.microsoft.com/office/drawing/2014/main" id="{F338093A-0C06-45D4-B4EF-F72F1B2F2E1E}"/>
                  </a:ext>
                </a:extLst>
              </p:cNvPr>
              <p:cNvSpPr/>
              <p:nvPr/>
            </p:nvSpPr>
            <p:spPr>
              <a:xfrm>
                <a:off x="334868" y="1270000"/>
                <a:ext cx="1826147" cy="1278212"/>
              </a:xfrm>
              <a:custGeom>
                <a:avLst/>
                <a:gdLst/>
                <a:ahLst/>
                <a:cxnLst/>
                <a:rect l="l" t="t" r="r" b="b"/>
                <a:pathLst>
                  <a:path w="1826147" h="1278212">
                    <a:moveTo>
                      <a:pt x="1826147" y="904982"/>
                    </a:moveTo>
                    <a:cubicBezTo>
                      <a:pt x="1580725" y="1146616"/>
                      <a:pt x="1247689" y="1278212"/>
                      <a:pt x="903385" y="1269603"/>
                    </a:cubicBezTo>
                    <a:cubicBezTo>
                      <a:pt x="559082" y="1260994"/>
                      <a:pt x="233039" y="1112917"/>
                      <a:pt x="0" y="859318"/>
                    </a:cubicBezTo>
                    <a:lnTo>
                      <a:pt x="935132" y="0"/>
                    </a:lnTo>
                    <a:close/>
                  </a:path>
                </a:pathLst>
              </a:custGeom>
              <a:solidFill>
                <a:srgbClr val="4B9DE1"/>
              </a:solidFill>
            </p:spPr>
          </p:sp>
          <p:sp>
            <p:nvSpPr>
              <p:cNvPr id="110" name="Freeform 56">
                <a:extLst>
                  <a:ext uri="{FF2B5EF4-FFF2-40B4-BE49-F238E27FC236}">
                    <a16:creationId xmlns:a16="http://schemas.microsoft.com/office/drawing/2014/main" id="{7C18DECC-DFDE-4584-B543-D466067E9898}"/>
                  </a:ext>
                </a:extLst>
              </p:cNvPr>
              <p:cNvSpPr/>
              <p:nvPr/>
            </p:nvSpPr>
            <p:spPr>
              <a:xfrm>
                <a:off x="-21458" y="1186808"/>
                <a:ext cx="1291458" cy="988174"/>
              </a:xfrm>
              <a:custGeom>
                <a:avLst/>
                <a:gdLst/>
                <a:ahLst/>
                <a:cxnLst/>
                <a:rect l="l" t="t" r="r" b="b"/>
                <a:pathLst>
                  <a:path w="1291458" h="988174">
                    <a:moveTo>
                      <a:pt x="400443" y="988174"/>
                    </a:moveTo>
                    <a:cubicBezTo>
                      <a:pt x="137344" y="729136"/>
                      <a:pt x="0" y="368424"/>
                      <a:pt x="24186" y="0"/>
                    </a:cubicBezTo>
                    <a:lnTo>
                      <a:pt x="1291458" y="83192"/>
                    </a:lnTo>
                    <a:close/>
                  </a:path>
                </a:pathLst>
              </a:custGeom>
              <a:solidFill>
                <a:srgbClr val="6583D2"/>
              </a:solidFill>
            </p:spPr>
          </p:sp>
          <p:sp>
            <p:nvSpPr>
              <p:cNvPr id="111" name="Freeform 57">
                <a:extLst>
                  <a:ext uri="{FF2B5EF4-FFF2-40B4-BE49-F238E27FC236}">
                    <a16:creationId xmlns:a16="http://schemas.microsoft.com/office/drawing/2014/main" id="{D3F60DFE-931F-4552-9FB3-EAA0AFAD4D9D}"/>
                  </a:ext>
                </a:extLst>
              </p:cNvPr>
              <p:cNvSpPr/>
              <p:nvPr/>
            </p:nvSpPr>
            <p:spPr>
              <a:xfrm>
                <a:off x="154" y="0"/>
                <a:ext cx="1269846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69846" h="1270000">
                    <a:moveTo>
                      <a:pt x="0" y="1250249"/>
                    </a:moveTo>
                    <a:cubicBezTo>
                      <a:pt x="10787" y="556682"/>
                      <a:pt x="576068" y="69"/>
                      <a:pt x="1269719" y="0"/>
                    </a:cubicBezTo>
                    <a:lnTo>
                      <a:pt x="1269846" y="1270000"/>
                    </a:lnTo>
                    <a:close/>
                  </a:path>
                </a:pathLst>
              </a:custGeom>
              <a:solidFill>
                <a:srgbClr val="7B67BA"/>
              </a:solidFill>
            </p:spPr>
          </p:sp>
          <p:sp>
            <p:nvSpPr>
              <p:cNvPr id="112" name="Freeform 58">
                <a:extLst>
                  <a:ext uri="{FF2B5EF4-FFF2-40B4-BE49-F238E27FC236}">
                    <a16:creationId xmlns:a16="http://schemas.microsoft.com/office/drawing/2014/main" id="{C918BE9B-4548-4FC1-8E53-F8F5849B829F}"/>
                  </a:ext>
                </a:extLst>
              </p:cNvPr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894998"/>
              </a:solidFill>
            </p:spPr>
          </p:sp>
        </p:grpSp>
      </p:grpSp>
      <p:sp>
        <p:nvSpPr>
          <p:cNvPr id="113" name="TextBox 59">
            <a:extLst>
              <a:ext uri="{FF2B5EF4-FFF2-40B4-BE49-F238E27FC236}">
                <a16:creationId xmlns:a16="http://schemas.microsoft.com/office/drawing/2014/main" id="{8851BE56-47D2-458A-A40D-4316186389A0}"/>
              </a:ext>
            </a:extLst>
          </p:cNvPr>
          <p:cNvSpPr txBox="1"/>
          <p:nvPr/>
        </p:nvSpPr>
        <p:spPr>
          <a:xfrm>
            <a:off x="9299967" y="1542237"/>
            <a:ext cx="1817035" cy="20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00" b="1" spc="23" dirty="0">
                <a:solidFill>
                  <a:srgbClr val="000000"/>
                </a:solidFill>
                <a:latin typeface="+mj-lt"/>
              </a:rPr>
              <a:t>RETAIL/SHOPPING</a:t>
            </a:r>
          </a:p>
        </p:txBody>
      </p:sp>
      <p:grpSp>
        <p:nvGrpSpPr>
          <p:cNvPr id="114" name="Group 60">
            <a:extLst>
              <a:ext uri="{FF2B5EF4-FFF2-40B4-BE49-F238E27FC236}">
                <a16:creationId xmlns:a16="http://schemas.microsoft.com/office/drawing/2014/main" id="{F5B7C3C1-2EFA-425D-BC45-F689E124555B}"/>
              </a:ext>
            </a:extLst>
          </p:cNvPr>
          <p:cNvGrpSpPr/>
          <p:nvPr/>
        </p:nvGrpSpPr>
        <p:grpSpPr>
          <a:xfrm>
            <a:off x="8097134" y="1934413"/>
            <a:ext cx="4054731" cy="1847166"/>
            <a:chOff x="0" y="-38100"/>
            <a:chExt cx="5406309" cy="2462888"/>
          </a:xfrm>
        </p:grpSpPr>
        <p:sp>
          <p:nvSpPr>
            <p:cNvPr id="115" name="TextBox 61">
              <a:extLst>
                <a:ext uri="{FF2B5EF4-FFF2-40B4-BE49-F238E27FC236}">
                  <a16:creationId xmlns:a16="http://schemas.microsoft.com/office/drawing/2014/main" id="{056C1E0E-B40B-43B8-A2B2-FCDA3CCA1B5C}"/>
                </a:ext>
              </a:extLst>
            </p:cNvPr>
            <p:cNvSpPr txBox="1"/>
            <p:nvPr/>
          </p:nvSpPr>
          <p:spPr>
            <a:xfrm>
              <a:off x="3758714" y="-38100"/>
              <a:ext cx="1647595" cy="393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Opened: May Weeks 1-2</a:t>
              </a:r>
            </a:p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25%</a:t>
              </a:r>
            </a:p>
          </p:txBody>
        </p:sp>
        <p:sp>
          <p:nvSpPr>
            <p:cNvPr id="116" name="TextBox 62">
              <a:extLst>
                <a:ext uri="{FF2B5EF4-FFF2-40B4-BE49-F238E27FC236}">
                  <a16:creationId xmlns:a16="http://schemas.microsoft.com/office/drawing/2014/main" id="{27314C88-C366-4449-9916-A8E393F8DA67}"/>
                </a:ext>
              </a:extLst>
            </p:cNvPr>
            <p:cNvSpPr txBox="1"/>
            <p:nvPr/>
          </p:nvSpPr>
          <p:spPr>
            <a:xfrm>
              <a:off x="3758714" y="2031432"/>
              <a:ext cx="1647595" cy="393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Opened: May Weeks 3-4</a:t>
              </a:r>
            </a:p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25%</a:t>
              </a:r>
            </a:p>
          </p:txBody>
        </p:sp>
        <p:sp>
          <p:nvSpPr>
            <p:cNvPr id="117" name="TextBox 63">
              <a:extLst>
                <a:ext uri="{FF2B5EF4-FFF2-40B4-BE49-F238E27FC236}">
                  <a16:creationId xmlns:a16="http://schemas.microsoft.com/office/drawing/2014/main" id="{436DBF97-A6AF-4C2C-AB6C-571418DA5F25}"/>
                </a:ext>
              </a:extLst>
            </p:cNvPr>
            <p:cNvSpPr txBox="1"/>
            <p:nvPr/>
          </p:nvSpPr>
          <p:spPr>
            <a:xfrm>
              <a:off x="0" y="2031432"/>
              <a:ext cx="1689182" cy="393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Opened: June Weeks 1-2</a:t>
              </a:r>
            </a:p>
            <a:p>
              <a:pPr algn="ctr">
                <a:lnSpc>
                  <a:spcPts val="1232"/>
                </a:lnSpc>
              </a:pPr>
              <a:r>
                <a:rPr lang="en-US" sz="880">
                  <a:solidFill>
                    <a:srgbClr val="000000"/>
                  </a:solidFill>
                  <a:latin typeface="+mj-lt"/>
                </a:rPr>
                <a:t>25%</a:t>
              </a:r>
            </a:p>
          </p:txBody>
        </p:sp>
        <p:sp>
          <p:nvSpPr>
            <p:cNvPr id="118" name="TextBox 64">
              <a:extLst>
                <a:ext uri="{FF2B5EF4-FFF2-40B4-BE49-F238E27FC236}">
                  <a16:creationId xmlns:a16="http://schemas.microsoft.com/office/drawing/2014/main" id="{936E13CB-A2AE-4192-A358-FE1F3715AE0D}"/>
                </a:ext>
              </a:extLst>
            </p:cNvPr>
            <p:cNvSpPr txBox="1"/>
            <p:nvPr/>
          </p:nvSpPr>
          <p:spPr>
            <a:xfrm>
              <a:off x="944046" y="-38100"/>
              <a:ext cx="745137" cy="598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2"/>
                </a:lnSpc>
              </a:pPr>
              <a:r>
                <a:rPr lang="en-US" sz="880" dirty="0">
                  <a:solidFill>
                    <a:srgbClr val="000000"/>
                  </a:solidFill>
                  <a:latin typeface="+mj-lt"/>
                </a:rPr>
                <a:t>Still Closed</a:t>
              </a:r>
            </a:p>
            <a:p>
              <a:pPr algn="ctr">
                <a:lnSpc>
                  <a:spcPts val="1232"/>
                </a:lnSpc>
              </a:pPr>
              <a:r>
                <a:rPr lang="en-US" sz="880" dirty="0">
                  <a:solidFill>
                    <a:srgbClr val="000000"/>
                  </a:solidFill>
                  <a:latin typeface="+mj-lt"/>
                </a:rPr>
                <a:t>25%</a:t>
              </a:r>
            </a:p>
          </p:txBody>
        </p:sp>
        <p:grpSp>
          <p:nvGrpSpPr>
            <p:cNvPr id="119" name="Group 65">
              <a:extLst>
                <a:ext uri="{FF2B5EF4-FFF2-40B4-BE49-F238E27FC236}">
                  <a16:creationId xmlns:a16="http://schemas.microsoft.com/office/drawing/2014/main" id="{47AF9D92-9947-4581-B9FE-B15EDB777D1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73496" y="72898"/>
              <a:ext cx="2300904" cy="2300904"/>
              <a:chOff x="0" y="0"/>
              <a:chExt cx="2540000" cy="2540000"/>
            </a:xfrm>
          </p:grpSpPr>
          <p:sp>
            <p:nvSpPr>
              <p:cNvPr id="120" name="Freeform 66">
                <a:extLst>
                  <a:ext uri="{FF2B5EF4-FFF2-40B4-BE49-F238E27FC236}">
                    <a16:creationId xmlns:a16="http://schemas.microsoft.com/office/drawing/2014/main" id="{6BE4331A-33FA-4525-889D-F17B77C4BADF}"/>
                  </a:ext>
                </a:extLst>
              </p:cNvPr>
              <p:cNvSpPr/>
              <p:nvPr/>
            </p:nvSpPr>
            <p:spPr>
              <a:xfrm>
                <a:off x="1270000" y="0"/>
                <a:ext cx="1285798" cy="1333474"/>
              </a:xfrm>
              <a:custGeom>
                <a:avLst/>
                <a:gdLst/>
                <a:ahLst/>
                <a:cxnLst/>
                <a:rect l="l" t="t" r="r" b="b"/>
                <a:pathLst>
                  <a:path w="1285798" h="1333474">
                    <a:moveTo>
                      <a:pt x="0" y="0"/>
                    </a:moveTo>
                    <a:cubicBezTo>
                      <a:pt x="347841" y="0"/>
                      <a:pt x="680458" y="142671"/>
                      <a:pt x="920193" y="394703"/>
                    </a:cubicBezTo>
                    <a:cubicBezTo>
                      <a:pt x="1159929" y="646735"/>
                      <a:pt x="1285798" y="986067"/>
                      <a:pt x="1268413" y="1333474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38B5E6"/>
              </a:solidFill>
            </p:spPr>
          </p:sp>
          <p:sp>
            <p:nvSpPr>
              <p:cNvPr id="121" name="Freeform 67">
                <a:extLst>
                  <a:ext uri="{FF2B5EF4-FFF2-40B4-BE49-F238E27FC236}">
                    <a16:creationId xmlns:a16="http://schemas.microsoft.com/office/drawing/2014/main" id="{484C37D0-46FB-490F-99AF-C0B4C85A3D2E}"/>
                  </a:ext>
                </a:extLst>
              </p:cNvPr>
              <p:cNvSpPr/>
              <p:nvPr/>
            </p:nvSpPr>
            <p:spPr>
              <a:xfrm>
                <a:off x="1206526" y="1270000"/>
                <a:ext cx="1333474" cy="1285798"/>
              </a:xfrm>
              <a:custGeom>
                <a:avLst/>
                <a:gdLst/>
                <a:ahLst/>
                <a:cxnLst/>
                <a:rect l="l" t="t" r="r" b="b"/>
                <a:pathLst>
                  <a:path w="1333474" h="1285798">
                    <a:moveTo>
                      <a:pt x="1333474" y="0"/>
                    </a:moveTo>
                    <a:cubicBezTo>
                      <a:pt x="1333474" y="347841"/>
                      <a:pt x="1190803" y="680458"/>
                      <a:pt x="938771" y="920193"/>
                    </a:cubicBezTo>
                    <a:cubicBezTo>
                      <a:pt x="686738" y="1159929"/>
                      <a:pt x="347407" y="1285798"/>
                      <a:pt x="0" y="1268413"/>
                    </a:cubicBezTo>
                    <a:lnTo>
                      <a:pt x="63474" y="0"/>
                    </a:lnTo>
                    <a:close/>
                  </a:path>
                </a:pathLst>
              </a:custGeom>
              <a:solidFill>
                <a:srgbClr val="3F87C6"/>
              </a:solidFill>
            </p:spPr>
          </p:sp>
          <p:sp>
            <p:nvSpPr>
              <p:cNvPr id="122" name="Freeform 68">
                <a:extLst>
                  <a:ext uri="{FF2B5EF4-FFF2-40B4-BE49-F238E27FC236}">
                    <a16:creationId xmlns:a16="http://schemas.microsoft.com/office/drawing/2014/main" id="{E93EB7F4-E775-4851-8FD2-D205F26B66E7}"/>
                  </a:ext>
                </a:extLst>
              </p:cNvPr>
              <p:cNvSpPr/>
              <p:nvPr/>
            </p:nvSpPr>
            <p:spPr>
              <a:xfrm>
                <a:off x="-15798" y="1206526"/>
                <a:ext cx="1285798" cy="1333474"/>
              </a:xfrm>
              <a:custGeom>
                <a:avLst/>
                <a:gdLst/>
                <a:ahLst/>
                <a:cxnLst/>
                <a:rect l="l" t="t" r="r" b="b"/>
                <a:pathLst>
                  <a:path w="1285798" h="1333474">
                    <a:moveTo>
                      <a:pt x="1285798" y="1333474"/>
                    </a:moveTo>
                    <a:cubicBezTo>
                      <a:pt x="937957" y="1333474"/>
                      <a:pt x="605340" y="1190803"/>
                      <a:pt x="365605" y="938771"/>
                    </a:cubicBezTo>
                    <a:cubicBezTo>
                      <a:pt x="125869" y="686738"/>
                      <a:pt x="0" y="347407"/>
                      <a:pt x="17385" y="0"/>
                    </a:cubicBezTo>
                    <a:lnTo>
                      <a:pt x="1285798" y="63474"/>
                    </a:lnTo>
                    <a:close/>
                  </a:path>
                </a:pathLst>
              </a:custGeom>
              <a:solidFill>
                <a:srgbClr val="475A9C"/>
              </a:solidFill>
            </p:spPr>
          </p:sp>
          <p:sp>
            <p:nvSpPr>
              <p:cNvPr id="123" name="Freeform 69">
                <a:extLst>
                  <a:ext uri="{FF2B5EF4-FFF2-40B4-BE49-F238E27FC236}">
                    <a16:creationId xmlns:a16="http://schemas.microsoft.com/office/drawing/2014/main" id="{72269AB6-AD39-4431-B067-13C598CD2422}"/>
                  </a:ext>
                </a:extLst>
              </p:cNvPr>
              <p:cNvSpPr/>
              <p:nvPr/>
            </p:nvSpPr>
            <p:spPr>
              <a:xfrm>
                <a:off x="0" y="0"/>
                <a:ext cx="1270000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0000" h="1270000">
                    <a:moveTo>
                      <a:pt x="0" y="1270000"/>
                    </a:moveTo>
                    <a:cubicBezTo>
                      <a:pt x="0" y="568648"/>
                      <a:pt x="568521" y="70"/>
                      <a:pt x="1269873" y="0"/>
                    </a:cubicBezTo>
                    <a:lnTo>
                      <a:pt x="1270000" y="1270000"/>
                    </a:lnTo>
                    <a:close/>
                  </a:path>
                </a:pathLst>
              </a:custGeom>
              <a:solidFill>
                <a:srgbClr val="452F6B"/>
              </a:solidFill>
            </p:spPr>
          </p:sp>
          <p:sp>
            <p:nvSpPr>
              <p:cNvPr id="124" name="Freeform 70">
                <a:extLst>
                  <a:ext uri="{FF2B5EF4-FFF2-40B4-BE49-F238E27FC236}">
                    <a16:creationId xmlns:a16="http://schemas.microsoft.com/office/drawing/2014/main" id="{9E014007-A58D-4DF4-8DBD-8ED07A16921B}"/>
                  </a:ext>
                </a:extLst>
              </p:cNvPr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370038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2845934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498DF"/>
            </a:gs>
            <a:gs pos="100000">
              <a:srgbClr val="6054C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03348E-6CE8-4847-8377-E3755DB78268}"/>
              </a:ext>
            </a:extLst>
          </p:cNvPr>
          <p:cNvSpPr txBox="1"/>
          <p:nvPr/>
        </p:nvSpPr>
        <p:spPr>
          <a:xfrm>
            <a:off x="4797469" y="695655"/>
            <a:ext cx="2597062" cy="140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9"/>
              </a:lnSpc>
            </a:pPr>
            <a:r>
              <a:rPr lang="en-US" sz="8775" dirty="0">
                <a:solidFill>
                  <a:srgbClr val="FFFFFF"/>
                </a:solidFill>
                <a:latin typeface="Arial Black" panose="020B0A04020102020204" pitchFamily="34" charset="0"/>
              </a:rPr>
              <a:t>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ED7E1F-D085-4ABE-A4E5-E2580C2CD4C3}"/>
              </a:ext>
            </a:extLst>
          </p:cNvPr>
          <p:cNvSpPr txBox="1"/>
          <p:nvPr/>
        </p:nvSpPr>
        <p:spPr>
          <a:xfrm>
            <a:off x="919086" y="2433244"/>
            <a:ext cx="2597062" cy="140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9"/>
              </a:lnSpc>
            </a:pPr>
            <a:r>
              <a:rPr lang="en-US" sz="8775" dirty="0">
                <a:solidFill>
                  <a:srgbClr val="FFFFFF"/>
                </a:solidFill>
                <a:latin typeface="Arial Black" panose="020B0A04020102020204" pitchFamily="34" charset="0"/>
              </a:rPr>
              <a:t>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D1886-E48C-476E-9DD1-F1E0013B88B6}"/>
              </a:ext>
            </a:extLst>
          </p:cNvPr>
          <p:cNvSpPr txBox="1"/>
          <p:nvPr/>
        </p:nvSpPr>
        <p:spPr>
          <a:xfrm>
            <a:off x="8118528" y="2531701"/>
            <a:ext cx="3154386" cy="120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7500" dirty="0">
                <a:solidFill>
                  <a:srgbClr val="FFFFFF"/>
                </a:solidFill>
                <a:latin typeface="Arial Black" panose="020B0A04020102020204" pitchFamily="34" charset="0"/>
              </a:rPr>
              <a:t>62%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7915833-F3F6-4DBF-82BA-38D4263457BB}"/>
              </a:ext>
            </a:extLst>
          </p:cNvPr>
          <p:cNvSpPr txBox="1"/>
          <p:nvPr/>
        </p:nvSpPr>
        <p:spPr>
          <a:xfrm>
            <a:off x="3950644" y="4533708"/>
            <a:ext cx="4036841" cy="1195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7200" dirty="0">
                <a:solidFill>
                  <a:srgbClr val="FFFFFF"/>
                </a:solidFill>
                <a:latin typeface="Arial Black" panose="020B0A04020102020204" pitchFamily="34" charset="0"/>
              </a:rPr>
              <a:t>$8.09M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D57E8CC8-3773-4819-BD95-7D54E2615C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19075" y="3461514"/>
            <a:ext cx="1353847" cy="999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76A5D9-6008-4A0D-BAF7-D3F748D718A8}"/>
              </a:ext>
            </a:extLst>
          </p:cNvPr>
          <p:cNvSpPr txBox="1"/>
          <p:nvPr/>
        </p:nvSpPr>
        <p:spPr>
          <a:xfrm>
            <a:off x="4896003" y="2125244"/>
            <a:ext cx="2399993" cy="510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3"/>
              </a:lnSpc>
            </a:pPr>
            <a:r>
              <a:rPr lang="en-US" sz="135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Average # of employees </a:t>
            </a:r>
          </a:p>
          <a:p>
            <a:pPr algn="ctr">
              <a:lnSpc>
                <a:spcPts val="2063"/>
              </a:lnSpc>
              <a:spcBef>
                <a:spcPct val="0"/>
              </a:spcBef>
            </a:pPr>
            <a:r>
              <a:rPr lang="en-US" sz="135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before COVID-19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2ACCD-6017-4F04-8B34-B07B7DF37862}"/>
              </a:ext>
            </a:extLst>
          </p:cNvPr>
          <p:cNvSpPr txBox="1"/>
          <p:nvPr/>
        </p:nvSpPr>
        <p:spPr>
          <a:xfrm>
            <a:off x="1017620" y="3925537"/>
            <a:ext cx="2399993" cy="510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3"/>
              </a:lnSpc>
            </a:pPr>
            <a:r>
              <a:rPr lang="en-US" sz="135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Average # of employees </a:t>
            </a:r>
          </a:p>
          <a:p>
            <a:pPr algn="ctr">
              <a:lnSpc>
                <a:spcPts val="2063"/>
              </a:lnSpc>
              <a:spcBef>
                <a:spcPct val="0"/>
              </a:spcBef>
            </a:pPr>
            <a:r>
              <a:rPr lang="en-US" sz="135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laid off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DE577-B271-43D8-922C-7B2CD87DF609}"/>
              </a:ext>
            </a:extLst>
          </p:cNvPr>
          <p:cNvSpPr txBox="1"/>
          <p:nvPr/>
        </p:nvSpPr>
        <p:spPr>
          <a:xfrm>
            <a:off x="8495724" y="3705881"/>
            <a:ext cx="2399993" cy="779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3"/>
              </a:lnSpc>
              <a:spcBef>
                <a:spcPct val="0"/>
              </a:spcBef>
            </a:pPr>
            <a:r>
              <a:rPr lang="en-US" sz="135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Percentage of respondents that anticipate bringing back all employees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F21E0BFB-187B-4435-9890-E3E5C40B088E}"/>
              </a:ext>
            </a:extLst>
          </p:cNvPr>
          <p:cNvSpPr txBox="1"/>
          <p:nvPr/>
        </p:nvSpPr>
        <p:spPr>
          <a:xfrm>
            <a:off x="4769067" y="5737286"/>
            <a:ext cx="2399993" cy="24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3"/>
              </a:lnSpc>
              <a:spcBef>
                <a:spcPct val="0"/>
              </a:spcBef>
            </a:pPr>
            <a:r>
              <a:rPr lang="en-US" sz="135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Estimated economic impact</a:t>
            </a:r>
          </a:p>
        </p:txBody>
      </p:sp>
    </p:spTree>
    <p:extLst>
      <p:ext uri="{BB962C8B-B14F-4D97-AF65-F5344CB8AC3E}">
        <p14:creationId xmlns:p14="http://schemas.microsoft.com/office/powerpoint/2010/main" val="3065417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412C6F-54AB-419B-9978-993FD32921B7}"/>
              </a:ext>
            </a:extLst>
          </p:cNvPr>
          <p:cNvSpPr/>
          <p:nvPr/>
        </p:nvSpPr>
        <p:spPr>
          <a:xfrm>
            <a:off x="691763" y="723569"/>
            <a:ext cx="2806811" cy="5629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2">
            <a:extLst>
              <a:ext uri="{FF2B5EF4-FFF2-40B4-BE49-F238E27FC236}">
                <a16:creationId xmlns:a16="http://schemas.microsoft.com/office/drawing/2014/main" id="{214C7E4A-9A10-4C4F-BC06-E5B05929D476}"/>
              </a:ext>
            </a:extLst>
          </p:cNvPr>
          <p:cNvSpPr txBox="1"/>
          <p:nvPr/>
        </p:nvSpPr>
        <p:spPr>
          <a:xfrm>
            <a:off x="3852395" y="1523996"/>
            <a:ext cx="4487210" cy="304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</a:pPr>
            <a:r>
              <a:rPr lang="en-US" sz="1850" b="1" spc="37" dirty="0">
                <a:solidFill>
                  <a:srgbClr val="000000"/>
                </a:solidFill>
                <a:latin typeface="+mj-lt"/>
              </a:rPr>
              <a:t>OCCUPANCY RATE 2019 VS 2020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8AD67D-4073-4520-8DD0-0759AFDF19EE}"/>
              </a:ext>
            </a:extLst>
          </p:cNvPr>
          <p:cNvSpPr txBox="1">
            <a:spLocks/>
          </p:cNvSpPr>
          <p:nvPr/>
        </p:nvSpPr>
        <p:spPr>
          <a:xfrm>
            <a:off x="1054164" y="218114"/>
            <a:ext cx="9704915" cy="1016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Broome County Hotel Occupancy Rate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789E182-4F3E-4B9C-9B8F-05DA0F6D0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427428"/>
              </p:ext>
            </p:extLst>
          </p:nvPr>
        </p:nvGraphicFramePr>
        <p:xfrm>
          <a:off x="2276548" y="1899326"/>
          <a:ext cx="7048205" cy="423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3717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056964" y="79271"/>
            <a:ext cx="6078071" cy="88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spc="2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CANCELLED CONVENTIONS ATTENDANCE AND IMPACT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73816" y="1108257"/>
            <a:ext cx="1309688" cy="174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0"/>
              </a:lnSpc>
              <a:spcBef>
                <a:spcPct val="0"/>
              </a:spcBef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5/4/2020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9204073" y="3429000"/>
            <a:ext cx="2883924" cy="659559"/>
            <a:chOff x="0" y="0"/>
            <a:chExt cx="6867114" cy="408940"/>
          </a:xfrm>
        </p:grpSpPr>
        <p:sp>
          <p:nvSpPr>
            <p:cNvPr id="59" name="Freeform 59"/>
            <p:cNvSpPr/>
            <p:nvPr/>
          </p:nvSpPr>
          <p:spPr>
            <a:xfrm>
              <a:off x="-2540" y="0"/>
              <a:ext cx="6873464" cy="408940"/>
            </a:xfrm>
            <a:custGeom>
              <a:avLst/>
              <a:gdLst/>
              <a:ahLst/>
              <a:cxnLst/>
              <a:rect l="l" t="t" r="r" b="b"/>
              <a:pathLst>
                <a:path w="6873464" h="408940">
                  <a:moveTo>
                    <a:pt x="6757894" y="204470"/>
                  </a:moveTo>
                  <a:lnTo>
                    <a:pt x="6862034" y="60960"/>
                  </a:lnTo>
                  <a:cubicBezTo>
                    <a:pt x="6870924" y="49530"/>
                    <a:pt x="6872194" y="34290"/>
                    <a:pt x="6864574" y="21590"/>
                  </a:cubicBezTo>
                  <a:cubicBezTo>
                    <a:pt x="6856954" y="8890"/>
                    <a:pt x="6845525" y="0"/>
                    <a:pt x="6831554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6832824" y="408940"/>
                  </a:lnTo>
                  <a:cubicBezTo>
                    <a:pt x="6846794" y="408940"/>
                    <a:pt x="6860764" y="401320"/>
                    <a:pt x="6867114" y="388620"/>
                  </a:cubicBezTo>
                  <a:cubicBezTo>
                    <a:pt x="6873464" y="375920"/>
                    <a:pt x="6872194" y="360680"/>
                    <a:pt x="6864574" y="349250"/>
                  </a:cubicBezTo>
                  <a:lnTo>
                    <a:pt x="6757894" y="204470"/>
                  </a:lnTo>
                  <a:close/>
                </a:path>
              </a:pathLst>
            </a:custGeom>
            <a:solidFill>
              <a:srgbClr val="38B5E6"/>
            </a:solidFill>
          </p:spPr>
        </p:sp>
      </p:grpSp>
      <p:sp>
        <p:nvSpPr>
          <p:cNvPr id="60" name="TextBox 60"/>
          <p:cNvSpPr txBox="1"/>
          <p:nvPr/>
        </p:nvSpPr>
        <p:spPr>
          <a:xfrm>
            <a:off x="9203006" y="3515122"/>
            <a:ext cx="2782679" cy="4873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ESTIMATED ECONOMIC </a:t>
            </a:r>
          </a:p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IMPACT: $18.8M</a:t>
            </a:r>
          </a:p>
        </p:txBody>
      </p:sp>
      <p:graphicFrame>
        <p:nvGraphicFramePr>
          <p:cNvPr id="80" name="Chart 79">
            <a:extLst>
              <a:ext uri="{FF2B5EF4-FFF2-40B4-BE49-F238E27FC236}">
                <a16:creationId xmlns:a16="http://schemas.microsoft.com/office/drawing/2014/main" id="{3CD9B597-6CCD-47BE-AA09-11CF87BCB5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168825"/>
              </p:ext>
            </p:extLst>
          </p:nvPr>
        </p:nvGraphicFramePr>
        <p:xfrm>
          <a:off x="119627" y="1508684"/>
          <a:ext cx="908444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" name="TextBox 142">
            <a:extLst>
              <a:ext uri="{FF2B5EF4-FFF2-40B4-BE49-F238E27FC236}">
                <a16:creationId xmlns:a16="http://schemas.microsoft.com/office/drawing/2014/main" id="{D6DB88CD-B055-4CD1-B8BD-6477BCE80A01}"/>
              </a:ext>
            </a:extLst>
          </p:cNvPr>
          <p:cNvSpPr txBox="1"/>
          <p:nvPr/>
        </p:nvSpPr>
        <p:spPr>
          <a:xfrm>
            <a:off x="518952" y="4100418"/>
            <a:ext cx="668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2K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826A361-8D25-46B8-BF19-1C2977B5AC40}"/>
              </a:ext>
            </a:extLst>
          </p:cNvPr>
          <p:cNvSpPr txBox="1">
            <a:spLocks/>
          </p:cNvSpPr>
          <p:nvPr/>
        </p:nvSpPr>
        <p:spPr>
          <a:xfrm>
            <a:off x="1054164" y="218114"/>
            <a:ext cx="9704915" cy="1016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Cancelled Conventions Attendance and Impact</a:t>
            </a: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As of 7/20/2020</a:t>
            </a:r>
          </a:p>
        </p:txBody>
      </p:sp>
      <p:sp>
        <p:nvSpPr>
          <p:cNvPr id="11" name="TextBox 142">
            <a:extLst>
              <a:ext uri="{FF2B5EF4-FFF2-40B4-BE49-F238E27FC236}">
                <a16:creationId xmlns:a16="http://schemas.microsoft.com/office/drawing/2014/main" id="{981EA75D-FCEE-43FF-96AB-8D70EDE43F21}"/>
              </a:ext>
            </a:extLst>
          </p:cNvPr>
          <p:cNvSpPr txBox="1"/>
          <p:nvPr/>
        </p:nvSpPr>
        <p:spPr>
          <a:xfrm>
            <a:off x="4416174" y="5677159"/>
            <a:ext cx="668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42">
            <a:extLst>
              <a:ext uri="{FF2B5EF4-FFF2-40B4-BE49-F238E27FC236}">
                <a16:creationId xmlns:a16="http://schemas.microsoft.com/office/drawing/2014/main" id="{981EA75D-FCEE-43FF-96AB-8D70EDE43F21}"/>
              </a:ext>
            </a:extLst>
          </p:cNvPr>
          <p:cNvSpPr txBox="1"/>
          <p:nvPr/>
        </p:nvSpPr>
        <p:spPr>
          <a:xfrm>
            <a:off x="4416174" y="4804336"/>
            <a:ext cx="668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1K</a:t>
            </a:r>
          </a:p>
        </p:txBody>
      </p:sp>
      <p:sp>
        <p:nvSpPr>
          <p:cNvPr id="13" name="TextBox 142">
            <a:extLst>
              <a:ext uri="{FF2B5EF4-FFF2-40B4-BE49-F238E27FC236}">
                <a16:creationId xmlns:a16="http://schemas.microsoft.com/office/drawing/2014/main" id="{DC3F6962-896B-430C-B2A0-4D1A942A096A}"/>
              </a:ext>
            </a:extLst>
          </p:cNvPr>
          <p:cNvSpPr txBox="1"/>
          <p:nvPr/>
        </p:nvSpPr>
        <p:spPr>
          <a:xfrm>
            <a:off x="3649196" y="5546354"/>
            <a:ext cx="668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  <p:sp>
        <p:nvSpPr>
          <p:cNvPr id="14" name="TextBox 142">
            <a:extLst>
              <a:ext uri="{FF2B5EF4-FFF2-40B4-BE49-F238E27FC236}">
                <a16:creationId xmlns:a16="http://schemas.microsoft.com/office/drawing/2014/main" id="{DB612A23-248F-4F83-BB60-4C6058305EC8}"/>
              </a:ext>
            </a:extLst>
          </p:cNvPr>
          <p:cNvSpPr txBox="1"/>
          <p:nvPr/>
        </p:nvSpPr>
        <p:spPr>
          <a:xfrm>
            <a:off x="5371021" y="4935141"/>
            <a:ext cx="668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925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2">
            <a:extLst>
              <a:ext uri="{FF2B5EF4-FFF2-40B4-BE49-F238E27FC236}">
                <a16:creationId xmlns:a16="http://schemas.microsoft.com/office/drawing/2014/main" id="{AE18B048-4593-4F0B-8310-F7044D8A0193}"/>
              </a:ext>
            </a:extLst>
          </p:cNvPr>
          <p:cNvSpPr txBox="1"/>
          <p:nvPr/>
        </p:nvSpPr>
        <p:spPr>
          <a:xfrm>
            <a:off x="5371021" y="5618938"/>
            <a:ext cx="668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8166-6971-44BE-A397-70B2C6525B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Business &amp; Economic Continuity Workgroup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F60B3-316E-48FA-93E3-4D73E5FC8F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6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">
            <a:extLst>
              <a:ext uri="{FF2B5EF4-FFF2-40B4-BE49-F238E27FC236}">
                <a16:creationId xmlns:a16="http://schemas.microsoft.com/office/drawing/2014/main" id="{948DC4BB-E080-49E0-8731-35D4F791011B}"/>
              </a:ext>
            </a:extLst>
          </p:cNvPr>
          <p:cNvGrpSpPr/>
          <p:nvPr/>
        </p:nvGrpSpPr>
        <p:grpSpPr>
          <a:xfrm>
            <a:off x="7908209" y="2541028"/>
            <a:ext cx="3787511" cy="2803273"/>
            <a:chOff x="0" y="0"/>
            <a:chExt cx="5050016" cy="3737697"/>
          </a:xfrm>
        </p:grpSpPr>
        <p:grpSp>
          <p:nvGrpSpPr>
            <p:cNvPr id="40" name="Group 6">
              <a:extLst>
                <a:ext uri="{FF2B5EF4-FFF2-40B4-BE49-F238E27FC236}">
                  <a16:creationId xmlns:a16="http://schemas.microsoft.com/office/drawing/2014/main" id="{8AF0093C-8DCC-4D7B-989A-23E05F16BB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209" y="0"/>
              <a:ext cx="4594760" cy="3330625"/>
              <a:chOff x="0" y="0"/>
              <a:chExt cx="6844054" cy="4961082"/>
            </a:xfrm>
          </p:grpSpPr>
          <p:sp>
            <p:nvSpPr>
              <p:cNvPr id="56" name="Freeform 7">
                <a:extLst>
                  <a:ext uri="{FF2B5EF4-FFF2-40B4-BE49-F238E27FC236}">
                    <a16:creationId xmlns:a16="http://schemas.microsoft.com/office/drawing/2014/main" id="{D30465AA-F7A3-4336-A6D8-0EC10F628005}"/>
                  </a:ext>
                </a:extLst>
              </p:cNvPr>
              <p:cNvSpPr/>
              <p:nvPr/>
            </p:nvSpPr>
            <p:spPr>
              <a:xfrm>
                <a:off x="-6350" y="0"/>
                <a:ext cx="6856754" cy="4961082"/>
              </a:xfrm>
              <a:custGeom>
                <a:avLst/>
                <a:gdLst/>
                <a:ahLst/>
                <a:cxnLst/>
                <a:rect l="l" t="t" r="r" b="b"/>
                <a:pathLst>
                  <a:path w="6856754" h="4961082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4961082"/>
                    </a:lnTo>
                    <a:lnTo>
                      <a:pt x="0" y="4961082"/>
                    </a:lnTo>
                    <a:close/>
                    <a:moveTo>
                      <a:pt x="1368811" y="0"/>
                    </a:moveTo>
                    <a:lnTo>
                      <a:pt x="1381511" y="0"/>
                    </a:lnTo>
                    <a:lnTo>
                      <a:pt x="1381511" y="4961082"/>
                    </a:lnTo>
                    <a:lnTo>
                      <a:pt x="1368811" y="4961082"/>
                    </a:lnTo>
                    <a:close/>
                    <a:moveTo>
                      <a:pt x="2737622" y="0"/>
                    </a:moveTo>
                    <a:lnTo>
                      <a:pt x="2750322" y="0"/>
                    </a:lnTo>
                    <a:lnTo>
                      <a:pt x="2750322" y="4961082"/>
                    </a:lnTo>
                    <a:lnTo>
                      <a:pt x="2737622" y="4961082"/>
                    </a:lnTo>
                    <a:close/>
                    <a:moveTo>
                      <a:pt x="4106432" y="0"/>
                    </a:moveTo>
                    <a:lnTo>
                      <a:pt x="4119132" y="0"/>
                    </a:lnTo>
                    <a:lnTo>
                      <a:pt x="4119132" y="4961082"/>
                    </a:lnTo>
                    <a:lnTo>
                      <a:pt x="4106432" y="4961082"/>
                    </a:lnTo>
                    <a:close/>
                    <a:moveTo>
                      <a:pt x="5475243" y="0"/>
                    </a:moveTo>
                    <a:lnTo>
                      <a:pt x="5487943" y="0"/>
                    </a:lnTo>
                    <a:lnTo>
                      <a:pt x="5487943" y="4961082"/>
                    </a:lnTo>
                    <a:lnTo>
                      <a:pt x="5475243" y="4961082"/>
                    </a:lnTo>
                    <a:close/>
                    <a:moveTo>
                      <a:pt x="6844054" y="0"/>
                    </a:moveTo>
                    <a:lnTo>
                      <a:pt x="6856754" y="0"/>
                    </a:lnTo>
                    <a:lnTo>
                      <a:pt x="6856754" y="4961082"/>
                    </a:lnTo>
                    <a:lnTo>
                      <a:pt x="6844054" y="4961082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41" name="TextBox 8">
              <a:extLst>
                <a:ext uri="{FF2B5EF4-FFF2-40B4-BE49-F238E27FC236}">
                  <a16:creationId xmlns:a16="http://schemas.microsoft.com/office/drawing/2014/main" id="{A0ACF528-E329-4EE3-BD0C-AAFEC8526A0D}"/>
                </a:ext>
              </a:extLst>
            </p:cNvPr>
            <p:cNvSpPr txBox="1"/>
            <p:nvPr/>
          </p:nvSpPr>
          <p:spPr>
            <a:xfrm>
              <a:off x="7633" y="3410000"/>
              <a:ext cx="375151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0%</a:t>
              </a:r>
            </a:p>
          </p:txBody>
        </p:sp>
        <p:sp>
          <p:nvSpPr>
            <p:cNvPr id="42" name="TextBox 9">
              <a:extLst>
                <a:ext uri="{FF2B5EF4-FFF2-40B4-BE49-F238E27FC236}">
                  <a16:creationId xmlns:a16="http://schemas.microsoft.com/office/drawing/2014/main" id="{FC4A0BE9-0AC1-46C8-8F32-922D00CB386A}"/>
                </a:ext>
              </a:extLst>
            </p:cNvPr>
            <p:cNvSpPr txBox="1"/>
            <p:nvPr/>
          </p:nvSpPr>
          <p:spPr>
            <a:xfrm>
              <a:off x="854114" y="3410000"/>
              <a:ext cx="520095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10%</a:t>
              </a:r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B737B9C4-A66F-4B17-A98A-2D36324051DD}"/>
                </a:ext>
              </a:extLst>
            </p:cNvPr>
            <p:cNvSpPr txBox="1"/>
            <p:nvPr/>
          </p:nvSpPr>
          <p:spPr>
            <a:xfrm>
              <a:off x="1773064" y="3410000"/>
              <a:ext cx="520095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20%</a:t>
              </a:r>
            </a:p>
          </p:txBody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946B4331-602B-4919-8D64-9B35F8FB8C9D}"/>
                </a:ext>
              </a:extLst>
            </p:cNvPr>
            <p:cNvSpPr txBox="1"/>
            <p:nvPr/>
          </p:nvSpPr>
          <p:spPr>
            <a:xfrm>
              <a:off x="2692017" y="3410000"/>
              <a:ext cx="520095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30%</a:t>
              </a:r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EF6C8548-2A50-4562-8B86-EF1073462941}"/>
                </a:ext>
              </a:extLst>
            </p:cNvPr>
            <p:cNvSpPr txBox="1"/>
            <p:nvPr/>
          </p:nvSpPr>
          <p:spPr>
            <a:xfrm>
              <a:off x="3610969" y="3410000"/>
              <a:ext cx="520095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40%</a:t>
              </a:r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9753A6B9-47B3-42F9-BFBD-A350207366D3}"/>
                </a:ext>
              </a:extLst>
            </p:cNvPr>
            <p:cNvSpPr txBox="1"/>
            <p:nvPr/>
          </p:nvSpPr>
          <p:spPr>
            <a:xfrm>
              <a:off x="4529921" y="3410000"/>
              <a:ext cx="520095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50%</a:t>
              </a:r>
            </a:p>
          </p:txBody>
        </p:sp>
        <p:sp>
          <p:nvSpPr>
            <p:cNvPr id="47" name="TextBox 14">
              <a:extLst>
                <a:ext uri="{FF2B5EF4-FFF2-40B4-BE49-F238E27FC236}">
                  <a16:creationId xmlns:a16="http://schemas.microsoft.com/office/drawing/2014/main" id="{2EE86AC9-ED9F-4159-8711-CF7A199E419C}"/>
                </a:ext>
              </a:extLst>
            </p:cNvPr>
            <p:cNvSpPr txBox="1"/>
            <p:nvPr/>
          </p:nvSpPr>
          <p:spPr>
            <a:xfrm>
              <a:off x="0" y="198501"/>
              <a:ext cx="68209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 </a:t>
              </a:r>
            </a:p>
          </p:txBody>
        </p:sp>
        <p:sp>
          <p:nvSpPr>
            <p:cNvPr id="48" name="TextBox 15">
              <a:extLst>
                <a:ext uri="{FF2B5EF4-FFF2-40B4-BE49-F238E27FC236}">
                  <a16:creationId xmlns:a16="http://schemas.microsoft.com/office/drawing/2014/main" id="{9C9FE61A-41FC-40AE-A4ED-84C6A6BE349D}"/>
                </a:ext>
              </a:extLst>
            </p:cNvPr>
            <p:cNvSpPr txBox="1"/>
            <p:nvPr/>
          </p:nvSpPr>
          <p:spPr>
            <a:xfrm>
              <a:off x="0" y="1045035"/>
              <a:ext cx="68209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 </a:t>
              </a:r>
            </a:p>
          </p:txBody>
        </p:sp>
        <p:sp>
          <p:nvSpPr>
            <p:cNvPr id="49" name="TextBox 16">
              <a:extLst>
                <a:ext uri="{FF2B5EF4-FFF2-40B4-BE49-F238E27FC236}">
                  <a16:creationId xmlns:a16="http://schemas.microsoft.com/office/drawing/2014/main" id="{AAC46DA5-2119-458F-911C-A2AA064A229E}"/>
                </a:ext>
              </a:extLst>
            </p:cNvPr>
            <p:cNvSpPr txBox="1"/>
            <p:nvPr/>
          </p:nvSpPr>
          <p:spPr>
            <a:xfrm>
              <a:off x="0" y="1891568"/>
              <a:ext cx="68209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 </a:t>
              </a:r>
            </a:p>
          </p:txBody>
        </p:sp>
        <p:sp>
          <p:nvSpPr>
            <p:cNvPr id="50" name="TextBox 17">
              <a:extLst>
                <a:ext uri="{FF2B5EF4-FFF2-40B4-BE49-F238E27FC236}">
                  <a16:creationId xmlns:a16="http://schemas.microsoft.com/office/drawing/2014/main" id="{E4D91E37-11A5-4926-A1C5-5D408925EF34}"/>
                </a:ext>
              </a:extLst>
            </p:cNvPr>
            <p:cNvSpPr txBox="1"/>
            <p:nvPr/>
          </p:nvSpPr>
          <p:spPr>
            <a:xfrm>
              <a:off x="0" y="2738102"/>
              <a:ext cx="68209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 </a:t>
              </a:r>
            </a:p>
          </p:txBody>
        </p:sp>
        <p:grpSp>
          <p:nvGrpSpPr>
            <p:cNvPr id="51" name="Group 18">
              <a:extLst>
                <a:ext uri="{FF2B5EF4-FFF2-40B4-BE49-F238E27FC236}">
                  <a16:creationId xmlns:a16="http://schemas.microsoft.com/office/drawing/2014/main" id="{89C6E597-7F23-44D5-83A3-3DB286AFBE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209" y="0"/>
              <a:ext cx="4594760" cy="3330625"/>
              <a:chOff x="0" y="0"/>
              <a:chExt cx="6844054" cy="4961082"/>
            </a:xfrm>
          </p:grpSpPr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F0276011-11CC-4F87-B9C6-DB0BD523C10F}"/>
                  </a:ext>
                </a:extLst>
              </p:cNvPr>
              <p:cNvSpPr/>
              <p:nvPr/>
            </p:nvSpPr>
            <p:spPr>
              <a:xfrm>
                <a:off x="0" y="0"/>
                <a:ext cx="5892236" cy="1178257"/>
              </a:xfrm>
              <a:custGeom>
                <a:avLst/>
                <a:gdLst/>
                <a:ahLst/>
                <a:cxnLst/>
                <a:rect l="l" t="t" r="r" b="b"/>
                <a:pathLst>
                  <a:path w="5892236" h="1178257">
                    <a:moveTo>
                      <a:pt x="0" y="0"/>
                    </a:moveTo>
                    <a:lnTo>
                      <a:pt x="5797976" y="0"/>
                    </a:lnTo>
                    <a:cubicBezTo>
                      <a:pt x="5850035" y="0"/>
                      <a:pt x="5892236" y="42202"/>
                      <a:pt x="5892236" y="94261"/>
                    </a:cubicBezTo>
                    <a:lnTo>
                      <a:pt x="5892236" y="1083996"/>
                    </a:lnTo>
                    <a:cubicBezTo>
                      <a:pt x="5892236" y="1136055"/>
                      <a:pt x="5850035" y="1178257"/>
                      <a:pt x="5797976" y="1178257"/>
                    </a:cubicBezTo>
                    <a:lnTo>
                      <a:pt x="0" y="1178257"/>
                    </a:lnTo>
                    <a:close/>
                  </a:path>
                </a:pathLst>
              </a:custGeom>
              <a:solidFill>
                <a:srgbClr val="38B5E6"/>
              </a:solidFill>
            </p:spPr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51B5C57A-B2A5-4D47-AA8B-BF7533AAEA80}"/>
                  </a:ext>
                </a:extLst>
              </p:cNvPr>
              <p:cNvSpPr/>
              <p:nvPr/>
            </p:nvSpPr>
            <p:spPr>
              <a:xfrm>
                <a:off x="0" y="1260942"/>
                <a:ext cx="5618474" cy="1178257"/>
              </a:xfrm>
              <a:custGeom>
                <a:avLst/>
                <a:gdLst/>
                <a:ahLst/>
                <a:cxnLst/>
                <a:rect l="l" t="t" r="r" b="b"/>
                <a:pathLst>
                  <a:path w="5618474" h="1178257">
                    <a:moveTo>
                      <a:pt x="0" y="0"/>
                    </a:moveTo>
                    <a:lnTo>
                      <a:pt x="5524214" y="0"/>
                    </a:lnTo>
                    <a:cubicBezTo>
                      <a:pt x="5549213" y="0"/>
                      <a:pt x="5573189" y="9931"/>
                      <a:pt x="5590866" y="27608"/>
                    </a:cubicBezTo>
                    <a:cubicBezTo>
                      <a:pt x="5608543" y="45285"/>
                      <a:pt x="5618474" y="69261"/>
                      <a:pt x="5618474" y="94260"/>
                    </a:cubicBezTo>
                    <a:lnTo>
                      <a:pt x="5618474" y="1083996"/>
                    </a:lnTo>
                    <a:cubicBezTo>
                      <a:pt x="5618474" y="1136055"/>
                      <a:pt x="5576272" y="1178256"/>
                      <a:pt x="5524214" y="1178256"/>
                    </a:cubicBezTo>
                    <a:lnTo>
                      <a:pt x="0" y="1178256"/>
                    </a:lnTo>
                    <a:close/>
                  </a:path>
                </a:pathLst>
              </a:custGeom>
              <a:solidFill>
                <a:srgbClr val="5494DD"/>
              </a:solidFill>
            </p:spPr>
          </p:sp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id="{8A6538E0-E85B-4B87-B447-6CECA1CAF425}"/>
                  </a:ext>
                </a:extLst>
              </p:cNvPr>
              <p:cNvSpPr/>
              <p:nvPr/>
            </p:nvSpPr>
            <p:spPr>
              <a:xfrm>
                <a:off x="0" y="2521883"/>
                <a:ext cx="3702139" cy="1178257"/>
              </a:xfrm>
              <a:custGeom>
                <a:avLst/>
                <a:gdLst/>
                <a:ahLst/>
                <a:cxnLst/>
                <a:rect l="l" t="t" r="r" b="b"/>
                <a:pathLst>
                  <a:path w="3702139" h="1178257">
                    <a:moveTo>
                      <a:pt x="0" y="0"/>
                    </a:moveTo>
                    <a:lnTo>
                      <a:pt x="3607879" y="0"/>
                    </a:lnTo>
                    <a:cubicBezTo>
                      <a:pt x="3659937" y="0"/>
                      <a:pt x="3702139" y="42202"/>
                      <a:pt x="3702139" y="94261"/>
                    </a:cubicBezTo>
                    <a:lnTo>
                      <a:pt x="3702139" y="1083997"/>
                    </a:lnTo>
                    <a:cubicBezTo>
                      <a:pt x="3702139" y="1136055"/>
                      <a:pt x="3659937" y="1178257"/>
                      <a:pt x="3607879" y="1178257"/>
                    </a:cubicBezTo>
                    <a:lnTo>
                      <a:pt x="0" y="1178257"/>
                    </a:lnTo>
                    <a:close/>
                  </a:path>
                </a:pathLst>
              </a:custGeom>
              <a:solidFill>
                <a:srgbClr val="7470C3"/>
              </a:solidFill>
            </p:spPr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id="{28E8DCC4-EF37-44E4-A456-80C186CC99E4}"/>
                  </a:ext>
                </a:extLst>
              </p:cNvPr>
              <p:cNvSpPr/>
              <p:nvPr/>
            </p:nvSpPr>
            <p:spPr>
              <a:xfrm>
                <a:off x="0" y="3782825"/>
                <a:ext cx="2743972" cy="1178257"/>
              </a:xfrm>
              <a:custGeom>
                <a:avLst/>
                <a:gdLst/>
                <a:ahLst/>
                <a:cxnLst/>
                <a:rect l="l" t="t" r="r" b="b"/>
                <a:pathLst>
                  <a:path w="2743972" h="1178257">
                    <a:moveTo>
                      <a:pt x="0" y="0"/>
                    </a:moveTo>
                    <a:lnTo>
                      <a:pt x="2649711" y="0"/>
                    </a:lnTo>
                    <a:cubicBezTo>
                      <a:pt x="2674711" y="0"/>
                      <a:pt x="2698686" y="9930"/>
                      <a:pt x="2716363" y="27608"/>
                    </a:cubicBezTo>
                    <a:cubicBezTo>
                      <a:pt x="2734041" y="45285"/>
                      <a:pt x="2743972" y="69261"/>
                      <a:pt x="2743972" y="94260"/>
                    </a:cubicBezTo>
                    <a:lnTo>
                      <a:pt x="2743972" y="1083996"/>
                    </a:lnTo>
                    <a:cubicBezTo>
                      <a:pt x="2743972" y="1108996"/>
                      <a:pt x="2734041" y="1132971"/>
                      <a:pt x="2716363" y="1150648"/>
                    </a:cubicBezTo>
                    <a:cubicBezTo>
                      <a:pt x="2698686" y="1168326"/>
                      <a:pt x="2674710" y="1178257"/>
                      <a:pt x="2649711" y="1178257"/>
                    </a:cubicBezTo>
                    <a:lnTo>
                      <a:pt x="0" y="1178257"/>
                    </a:lnTo>
                    <a:close/>
                  </a:path>
                </a:pathLst>
              </a:custGeom>
              <a:solidFill>
                <a:srgbClr val="894998"/>
              </a:solidFill>
            </p:spPr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F75D11F-8E5F-486A-BFD6-707B8C3BC269}"/>
              </a:ext>
            </a:extLst>
          </p:cNvPr>
          <p:cNvSpPr/>
          <p:nvPr/>
        </p:nvSpPr>
        <p:spPr>
          <a:xfrm>
            <a:off x="691763" y="723569"/>
            <a:ext cx="2806811" cy="5629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2064A6-7431-41D6-BAD6-B73BC05A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004" y="438147"/>
            <a:ext cx="9704915" cy="647702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Travel Sentiment Study – U.S. National Sample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4D94D7C-FCEA-4503-A1AA-84FBA4CEA2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60071" y="2188704"/>
            <a:ext cx="2119660" cy="2119660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32D14ECA-4B21-497C-BA2D-034BC4F1D340}"/>
              </a:ext>
            </a:extLst>
          </p:cNvPr>
          <p:cNvSpPr txBox="1"/>
          <p:nvPr/>
        </p:nvSpPr>
        <p:spPr>
          <a:xfrm>
            <a:off x="1488057" y="2407475"/>
            <a:ext cx="2883939" cy="1364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500" dirty="0">
                <a:solidFill>
                  <a:srgbClr val="FFFFFF"/>
                </a:solidFill>
                <a:latin typeface="Arial Black" panose="020B0A04020102020204" pitchFamily="34" charset="0"/>
              </a:rPr>
              <a:t>77%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8582197B-66AB-4290-8057-499EBC32EE64}"/>
              </a:ext>
            </a:extLst>
          </p:cNvPr>
          <p:cNvSpPr txBox="1"/>
          <p:nvPr/>
        </p:nvSpPr>
        <p:spPr>
          <a:xfrm>
            <a:off x="1404360" y="4324197"/>
            <a:ext cx="3177297" cy="1034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of travelers planning to travel in the next 6 months will change their travel plans due to coronavirus</a:t>
            </a: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97BAA23B-4F63-469D-8888-C1BDAAFDFFC2}"/>
              </a:ext>
            </a:extLst>
          </p:cNvPr>
          <p:cNvSpPr txBox="1"/>
          <p:nvPr/>
        </p:nvSpPr>
        <p:spPr>
          <a:xfrm>
            <a:off x="5808771" y="2718602"/>
            <a:ext cx="2241050" cy="251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 dirty="0">
                <a:solidFill>
                  <a:srgbClr val="000000"/>
                </a:solidFill>
                <a:latin typeface="+mj-lt"/>
              </a:rPr>
              <a:t>Canceled trip completely</a:t>
            </a: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3E852DBD-5492-49CB-A5DB-DE1441D5B0B0}"/>
              </a:ext>
            </a:extLst>
          </p:cNvPr>
          <p:cNvSpPr txBox="1"/>
          <p:nvPr/>
        </p:nvSpPr>
        <p:spPr>
          <a:xfrm>
            <a:off x="5813263" y="3334004"/>
            <a:ext cx="2244567" cy="245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000000"/>
                </a:solidFill>
                <a:latin typeface="+mj-lt"/>
              </a:rPr>
              <a:t>Reduced travel plans</a:t>
            </a: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F831E0A6-338F-495F-8E38-F452A6A6AED4}"/>
              </a:ext>
            </a:extLst>
          </p:cNvPr>
          <p:cNvSpPr txBox="1"/>
          <p:nvPr/>
        </p:nvSpPr>
        <p:spPr>
          <a:xfrm>
            <a:off x="5101150" y="3791372"/>
            <a:ext cx="28070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0"/>
              </a:lnSpc>
            </a:pPr>
            <a:r>
              <a:rPr lang="en-US" sz="1500" dirty="0">
                <a:solidFill>
                  <a:srgbClr val="000000"/>
                </a:solidFill>
                <a:latin typeface="+mj-lt"/>
              </a:rPr>
              <a:t>Changed destination to one I can </a:t>
            </a:r>
          </a:p>
          <a:p>
            <a:pPr algn="ctr">
              <a:lnSpc>
                <a:spcPts val="1530"/>
              </a:lnSpc>
            </a:pPr>
            <a:r>
              <a:rPr lang="en-US" sz="1500" dirty="0">
                <a:solidFill>
                  <a:srgbClr val="000000"/>
                </a:solidFill>
                <a:latin typeface="+mj-lt"/>
              </a:rPr>
              <a:t>drive to as opposed to fly</a:t>
            </a:r>
          </a:p>
        </p:txBody>
      </p:sp>
      <p:sp>
        <p:nvSpPr>
          <p:cNvPr id="36" name="TextBox 27">
            <a:extLst>
              <a:ext uri="{FF2B5EF4-FFF2-40B4-BE49-F238E27FC236}">
                <a16:creationId xmlns:a16="http://schemas.microsoft.com/office/drawing/2014/main" id="{5566BF47-18C2-4F33-B5D7-6FDD1ED30080}"/>
              </a:ext>
            </a:extLst>
          </p:cNvPr>
          <p:cNvSpPr txBox="1"/>
          <p:nvPr/>
        </p:nvSpPr>
        <p:spPr>
          <a:xfrm>
            <a:off x="5192610" y="4461836"/>
            <a:ext cx="2755263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0"/>
              </a:lnSpc>
            </a:pPr>
            <a:r>
              <a:rPr lang="en-US" sz="1500" dirty="0">
                <a:solidFill>
                  <a:srgbClr val="000000"/>
                </a:solidFill>
                <a:latin typeface="+mj-lt"/>
              </a:rPr>
              <a:t>Changed trip from international </a:t>
            </a:r>
          </a:p>
          <a:p>
            <a:pPr algn="ctr">
              <a:lnSpc>
                <a:spcPts val="1530"/>
              </a:lnSpc>
            </a:pPr>
            <a:r>
              <a:rPr lang="en-US" sz="1500" dirty="0">
                <a:solidFill>
                  <a:srgbClr val="000000"/>
                </a:solidFill>
                <a:latin typeface="+mj-lt"/>
              </a:rPr>
              <a:t>to domestic</a:t>
            </a: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id="{A0AE4856-B5EC-4993-A852-A58F1C3BC404}"/>
              </a:ext>
            </a:extLst>
          </p:cNvPr>
          <p:cNvSpPr txBox="1"/>
          <p:nvPr/>
        </p:nvSpPr>
        <p:spPr>
          <a:xfrm>
            <a:off x="1221621" y="6316030"/>
            <a:ext cx="4753057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+mj-lt"/>
              </a:rPr>
              <a:t>Source: Longwoods International Travel Sentiment Study Wave16</a:t>
            </a:r>
          </a:p>
        </p:txBody>
      </p:sp>
      <p:sp>
        <p:nvSpPr>
          <p:cNvPr id="72" name="TextBox 42">
            <a:extLst>
              <a:ext uri="{FF2B5EF4-FFF2-40B4-BE49-F238E27FC236}">
                <a16:creationId xmlns:a16="http://schemas.microsoft.com/office/drawing/2014/main" id="{170FC0A5-215B-457D-9C83-6621E488C1DA}"/>
              </a:ext>
            </a:extLst>
          </p:cNvPr>
          <p:cNvSpPr txBox="1"/>
          <p:nvPr/>
        </p:nvSpPr>
        <p:spPr>
          <a:xfrm>
            <a:off x="10491105" y="2679535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43%</a:t>
            </a:r>
          </a:p>
        </p:txBody>
      </p:sp>
      <p:sp>
        <p:nvSpPr>
          <p:cNvPr id="73" name="TextBox 44">
            <a:extLst>
              <a:ext uri="{FF2B5EF4-FFF2-40B4-BE49-F238E27FC236}">
                <a16:creationId xmlns:a16="http://schemas.microsoft.com/office/drawing/2014/main" id="{64BACEB5-13EE-4057-80F1-83AB12ACBD4B}"/>
              </a:ext>
            </a:extLst>
          </p:cNvPr>
          <p:cNvSpPr txBox="1"/>
          <p:nvPr/>
        </p:nvSpPr>
        <p:spPr>
          <a:xfrm>
            <a:off x="8874075" y="4618881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20%</a:t>
            </a:r>
          </a:p>
        </p:txBody>
      </p:sp>
      <p:sp>
        <p:nvSpPr>
          <p:cNvPr id="74" name="TextBox 45">
            <a:extLst>
              <a:ext uri="{FF2B5EF4-FFF2-40B4-BE49-F238E27FC236}">
                <a16:creationId xmlns:a16="http://schemas.microsoft.com/office/drawing/2014/main" id="{2B957CCC-93A7-49D7-B12D-F3C48677E557}"/>
              </a:ext>
            </a:extLst>
          </p:cNvPr>
          <p:cNvSpPr txBox="1"/>
          <p:nvPr/>
        </p:nvSpPr>
        <p:spPr>
          <a:xfrm>
            <a:off x="9340021" y="3959704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27%</a:t>
            </a:r>
          </a:p>
        </p:txBody>
      </p:sp>
      <p:sp>
        <p:nvSpPr>
          <p:cNvPr id="75" name="TextBox 46">
            <a:extLst>
              <a:ext uri="{FF2B5EF4-FFF2-40B4-BE49-F238E27FC236}">
                <a16:creationId xmlns:a16="http://schemas.microsoft.com/office/drawing/2014/main" id="{C4AB899E-4BCF-4EBE-8D3E-738D478FE157}"/>
              </a:ext>
            </a:extLst>
          </p:cNvPr>
          <p:cNvSpPr txBox="1"/>
          <p:nvPr/>
        </p:nvSpPr>
        <p:spPr>
          <a:xfrm>
            <a:off x="10374470" y="3349161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41%</a:t>
            </a:r>
          </a:p>
        </p:txBody>
      </p:sp>
    </p:spTree>
    <p:extLst>
      <p:ext uri="{BB962C8B-B14F-4D97-AF65-F5344CB8AC3E}">
        <p14:creationId xmlns:p14="http://schemas.microsoft.com/office/powerpoint/2010/main" val="3757151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575F953-D3C5-4052-8D32-575E67E5F65A}"/>
              </a:ext>
            </a:extLst>
          </p:cNvPr>
          <p:cNvSpPr/>
          <p:nvPr/>
        </p:nvSpPr>
        <p:spPr>
          <a:xfrm>
            <a:off x="691763" y="723569"/>
            <a:ext cx="2806811" cy="5629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E800B74A-BB4B-4EB2-9ECB-C4508D80B8D1}"/>
              </a:ext>
            </a:extLst>
          </p:cNvPr>
          <p:cNvSpPr txBox="1">
            <a:spLocks/>
          </p:cNvSpPr>
          <p:nvPr/>
        </p:nvSpPr>
        <p:spPr>
          <a:xfrm>
            <a:off x="1633004" y="438147"/>
            <a:ext cx="9704915" cy="647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1"/>
                </a:solidFill>
              </a:rPr>
              <a:t>Travel Sentiment Study – U.S. National Sample</a:t>
            </a:r>
          </a:p>
        </p:txBody>
      </p:sp>
      <p:sp>
        <p:nvSpPr>
          <p:cNvPr id="12" name="TextBox 27">
            <a:extLst>
              <a:ext uri="{FF2B5EF4-FFF2-40B4-BE49-F238E27FC236}">
                <a16:creationId xmlns:a16="http://schemas.microsoft.com/office/drawing/2014/main" id="{8E5BDA05-4684-4C72-9EA7-B0199D1D778E}"/>
              </a:ext>
            </a:extLst>
          </p:cNvPr>
          <p:cNvSpPr txBox="1"/>
          <p:nvPr/>
        </p:nvSpPr>
        <p:spPr>
          <a:xfrm>
            <a:off x="1221621" y="6316030"/>
            <a:ext cx="4753057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+mj-lt"/>
              </a:rPr>
              <a:t>Source: Longwoods International Travel Sentiment Study Wave 16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924E1904-F0E7-4A75-A3E9-C3501965C5B4}"/>
              </a:ext>
            </a:extLst>
          </p:cNvPr>
          <p:cNvSpPr txBox="1"/>
          <p:nvPr/>
        </p:nvSpPr>
        <p:spPr>
          <a:xfrm>
            <a:off x="3788420" y="1582911"/>
            <a:ext cx="4982510" cy="63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</a:pPr>
            <a:r>
              <a:rPr lang="en-US" b="1" spc="37" dirty="0">
                <a:solidFill>
                  <a:srgbClr val="000000"/>
                </a:solidFill>
                <a:latin typeface="+mj-lt"/>
              </a:rPr>
              <a:t>Travelers With Travel Plans In The Next Six Months Comparison</a:t>
            </a:r>
          </a:p>
        </p:txBody>
      </p:sp>
      <p:grpSp>
        <p:nvGrpSpPr>
          <p:cNvPr id="54" name="Group 7">
            <a:extLst>
              <a:ext uri="{FF2B5EF4-FFF2-40B4-BE49-F238E27FC236}">
                <a16:creationId xmlns:a16="http://schemas.microsoft.com/office/drawing/2014/main" id="{BF1B5BB3-1D16-42FA-9622-8D78C8BDE29A}"/>
              </a:ext>
            </a:extLst>
          </p:cNvPr>
          <p:cNvGrpSpPr/>
          <p:nvPr/>
        </p:nvGrpSpPr>
        <p:grpSpPr>
          <a:xfrm>
            <a:off x="2466884" y="2396038"/>
            <a:ext cx="7428352" cy="3094336"/>
            <a:chOff x="0" y="-38100"/>
            <a:chExt cx="9904470" cy="4125780"/>
          </a:xfrm>
        </p:grpSpPr>
        <p:sp>
          <p:nvSpPr>
            <p:cNvPr id="55" name="TextBox 8">
              <a:extLst>
                <a:ext uri="{FF2B5EF4-FFF2-40B4-BE49-F238E27FC236}">
                  <a16:creationId xmlns:a16="http://schemas.microsoft.com/office/drawing/2014/main" id="{68902AAE-0E63-402F-9D3E-D2C4C9F6DB2B}"/>
                </a:ext>
              </a:extLst>
            </p:cNvPr>
            <p:cNvSpPr txBox="1"/>
            <p:nvPr/>
          </p:nvSpPr>
          <p:spPr>
            <a:xfrm rot="18900000">
              <a:off x="314205" y="3826839"/>
              <a:ext cx="847073" cy="260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March 11</a:t>
              </a:r>
            </a:p>
          </p:txBody>
        </p:sp>
        <p:sp>
          <p:nvSpPr>
            <p:cNvPr id="56" name="TextBox 9">
              <a:extLst>
                <a:ext uri="{FF2B5EF4-FFF2-40B4-BE49-F238E27FC236}">
                  <a16:creationId xmlns:a16="http://schemas.microsoft.com/office/drawing/2014/main" id="{DF7B1765-6170-481D-8F1F-C372923F6A73}"/>
                </a:ext>
              </a:extLst>
            </p:cNvPr>
            <p:cNvSpPr txBox="1"/>
            <p:nvPr/>
          </p:nvSpPr>
          <p:spPr>
            <a:xfrm rot="18900000">
              <a:off x="890869" y="3826839"/>
              <a:ext cx="847073" cy="260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March 19</a:t>
              </a:r>
            </a:p>
          </p:txBody>
        </p:sp>
        <p:sp>
          <p:nvSpPr>
            <p:cNvPr id="57" name="TextBox 10">
              <a:extLst>
                <a:ext uri="{FF2B5EF4-FFF2-40B4-BE49-F238E27FC236}">
                  <a16:creationId xmlns:a16="http://schemas.microsoft.com/office/drawing/2014/main" id="{243B20E2-FCFD-46D3-A8AB-121A8EDA2E41}"/>
                </a:ext>
              </a:extLst>
            </p:cNvPr>
            <p:cNvSpPr txBox="1"/>
            <p:nvPr/>
          </p:nvSpPr>
          <p:spPr>
            <a:xfrm rot="18900000">
              <a:off x="1467532" y="3826839"/>
              <a:ext cx="847073" cy="260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March 26</a:t>
              </a:r>
            </a:p>
          </p:txBody>
        </p:sp>
        <p:sp>
          <p:nvSpPr>
            <p:cNvPr id="58" name="TextBox 11">
              <a:extLst>
                <a:ext uri="{FF2B5EF4-FFF2-40B4-BE49-F238E27FC236}">
                  <a16:creationId xmlns:a16="http://schemas.microsoft.com/office/drawing/2014/main" id="{6CEC3D32-C1B6-407B-BC5A-BF8F3B7D3CD6}"/>
                </a:ext>
              </a:extLst>
            </p:cNvPr>
            <p:cNvSpPr txBox="1"/>
            <p:nvPr/>
          </p:nvSpPr>
          <p:spPr>
            <a:xfrm rot="18900000">
              <a:off x="2275529" y="3731015"/>
              <a:ext cx="576048" cy="260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100">
                  <a:solidFill>
                    <a:srgbClr val="000000"/>
                  </a:solidFill>
                  <a:latin typeface="+mj-lt"/>
                </a:rPr>
                <a:t>April 1</a:t>
              </a:r>
            </a:p>
          </p:txBody>
        </p:sp>
        <p:sp>
          <p:nvSpPr>
            <p:cNvPr id="59" name="TextBox 12">
              <a:extLst>
                <a:ext uri="{FF2B5EF4-FFF2-40B4-BE49-F238E27FC236}">
                  <a16:creationId xmlns:a16="http://schemas.microsoft.com/office/drawing/2014/main" id="{D1BEE83E-6450-484B-B61D-6BE887E9F1D4}"/>
                </a:ext>
              </a:extLst>
            </p:cNvPr>
            <p:cNvSpPr txBox="1"/>
            <p:nvPr/>
          </p:nvSpPr>
          <p:spPr>
            <a:xfrm rot="18900000">
              <a:off x="2852194" y="3731015"/>
              <a:ext cx="576048" cy="260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100">
                  <a:solidFill>
                    <a:srgbClr val="000000"/>
                  </a:solidFill>
                  <a:latin typeface="+mj-lt"/>
                </a:rPr>
                <a:t>April 8</a:t>
              </a:r>
            </a:p>
          </p:txBody>
        </p:sp>
        <p:sp>
          <p:nvSpPr>
            <p:cNvPr id="60" name="TextBox 13">
              <a:extLst>
                <a:ext uri="{FF2B5EF4-FFF2-40B4-BE49-F238E27FC236}">
                  <a16:creationId xmlns:a16="http://schemas.microsoft.com/office/drawing/2014/main" id="{A57D56B7-BCA2-4916-BF01-50075B56F795}"/>
                </a:ext>
              </a:extLst>
            </p:cNvPr>
            <p:cNvSpPr txBox="1"/>
            <p:nvPr/>
          </p:nvSpPr>
          <p:spPr>
            <a:xfrm rot="18900000">
              <a:off x="3332428" y="3770959"/>
              <a:ext cx="689020" cy="260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100">
                  <a:solidFill>
                    <a:srgbClr val="000000"/>
                  </a:solidFill>
                  <a:latin typeface="+mj-lt"/>
                </a:rPr>
                <a:t>April 15</a:t>
              </a:r>
            </a:p>
          </p:txBody>
        </p:sp>
        <p:sp>
          <p:nvSpPr>
            <p:cNvPr id="61" name="TextBox 14">
              <a:extLst>
                <a:ext uri="{FF2B5EF4-FFF2-40B4-BE49-F238E27FC236}">
                  <a16:creationId xmlns:a16="http://schemas.microsoft.com/office/drawing/2014/main" id="{90E2ABD5-FD1C-454C-8E99-3D2E540A9FCA}"/>
                </a:ext>
              </a:extLst>
            </p:cNvPr>
            <p:cNvSpPr txBox="1"/>
            <p:nvPr/>
          </p:nvSpPr>
          <p:spPr>
            <a:xfrm rot="18900000">
              <a:off x="3909092" y="3770959"/>
              <a:ext cx="689020" cy="260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100">
                  <a:solidFill>
                    <a:srgbClr val="000000"/>
                  </a:solidFill>
                  <a:latin typeface="+mj-lt"/>
                </a:rPr>
                <a:t>April 22</a:t>
              </a:r>
            </a:p>
          </p:txBody>
        </p:sp>
        <p:sp>
          <p:nvSpPr>
            <p:cNvPr id="62" name="TextBox 15">
              <a:extLst>
                <a:ext uri="{FF2B5EF4-FFF2-40B4-BE49-F238E27FC236}">
                  <a16:creationId xmlns:a16="http://schemas.microsoft.com/office/drawing/2014/main" id="{36FCC9B6-9BBA-4656-860F-DF7B82F0C08A}"/>
                </a:ext>
              </a:extLst>
            </p:cNvPr>
            <p:cNvSpPr txBox="1"/>
            <p:nvPr/>
          </p:nvSpPr>
          <p:spPr>
            <a:xfrm rot="18900000">
              <a:off x="4485755" y="3770959"/>
              <a:ext cx="689020" cy="260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100">
                  <a:solidFill>
                    <a:srgbClr val="000000"/>
                  </a:solidFill>
                  <a:latin typeface="+mj-lt"/>
                </a:rPr>
                <a:t>April 29</a:t>
              </a:r>
            </a:p>
          </p:txBody>
        </p:sp>
        <p:sp>
          <p:nvSpPr>
            <p:cNvPr id="63" name="TextBox 16">
              <a:extLst>
                <a:ext uri="{FF2B5EF4-FFF2-40B4-BE49-F238E27FC236}">
                  <a16:creationId xmlns:a16="http://schemas.microsoft.com/office/drawing/2014/main" id="{8CC34EE9-529A-472C-8464-7709267C617B}"/>
                </a:ext>
              </a:extLst>
            </p:cNvPr>
            <p:cNvSpPr txBox="1"/>
            <p:nvPr/>
          </p:nvSpPr>
          <p:spPr>
            <a:xfrm rot="18900000">
              <a:off x="5178220" y="3722991"/>
              <a:ext cx="553347" cy="260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100">
                  <a:solidFill>
                    <a:srgbClr val="000000"/>
                  </a:solidFill>
                  <a:latin typeface="+mj-lt"/>
                </a:rPr>
                <a:t>May 6</a:t>
              </a:r>
            </a:p>
          </p:txBody>
        </p:sp>
        <p:sp>
          <p:nvSpPr>
            <p:cNvPr id="64" name="TextBox 17">
              <a:extLst>
                <a:ext uri="{FF2B5EF4-FFF2-40B4-BE49-F238E27FC236}">
                  <a16:creationId xmlns:a16="http://schemas.microsoft.com/office/drawing/2014/main" id="{06B2B96D-3A48-4260-A8F9-A9CB83676CD2}"/>
                </a:ext>
              </a:extLst>
            </p:cNvPr>
            <p:cNvSpPr txBox="1"/>
            <p:nvPr/>
          </p:nvSpPr>
          <p:spPr>
            <a:xfrm rot="18900000">
              <a:off x="5658366" y="3762971"/>
              <a:ext cx="666425" cy="260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100">
                  <a:solidFill>
                    <a:srgbClr val="000000"/>
                  </a:solidFill>
                  <a:latin typeface="+mj-lt"/>
                </a:rPr>
                <a:t>May 13</a:t>
              </a:r>
            </a:p>
          </p:txBody>
        </p:sp>
        <p:sp>
          <p:nvSpPr>
            <p:cNvPr id="65" name="TextBox 18">
              <a:extLst>
                <a:ext uri="{FF2B5EF4-FFF2-40B4-BE49-F238E27FC236}">
                  <a16:creationId xmlns:a16="http://schemas.microsoft.com/office/drawing/2014/main" id="{11F993C3-BB12-4B6E-9092-D6059EBB67C6}"/>
                </a:ext>
              </a:extLst>
            </p:cNvPr>
            <p:cNvSpPr txBox="1"/>
            <p:nvPr/>
          </p:nvSpPr>
          <p:spPr>
            <a:xfrm rot="18900000">
              <a:off x="6235028" y="3762971"/>
              <a:ext cx="666425" cy="260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100">
                  <a:solidFill>
                    <a:srgbClr val="000000"/>
                  </a:solidFill>
                  <a:latin typeface="+mj-lt"/>
                </a:rPr>
                <a:t>May 20</a:t>
              </a:r>
            </a:p>
          </p:txBody>
        </p:sp>
        <p:sp>
          <p:nvSpPr>
            <p:cNvPr id="66" name="TextBox 19">
              <a:extLst>
                <a:ext uri="{FF2B5EF4-FFF2-40B4-BE49-F238E27FC236}">
                  <a16:creationId xmlns:a16="http://schemas.microsoft.com/office/drawing/2014/main" id="{F70A1A6F-84D1-4141-9F67-D76AC654BD80}"/>
                </a:ext>
              </a:extLst>
            </p:cNvPr>
            <p:cNvSpPr txBox="1"/>
            <p:nvPr/>
          </p:nvSpPr>
          <p:spPr>
            <a:xfrm rot="18900000">
              <a:off x="6811692" y="3762971"/>
              <a:ext cx="666425" cy="260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100">
                  <a:solidFill>
                    <a:srgbClr val="000000"/>
                  </a:solidFill>
                  <a:latin typeface="+mj-lt"/>
                </a:rPr>
                <a:t>May 27</a:t>
              </a:r>
            </a:p>
          </p:txBody>
        </p:sp>
        <p:sp>
          <p:nvSpPr>
            <p:cNvPr id="67" name="TextBox 20">
              <a:extLst>
                <a:ext uri="{FF2B5EF4-FFF2-40B4-BE49-F238E27FC236}">
                  <a16:creationId xmlns:a16="http://schemas.microsoft.com/office/drawing/2014/main" id="{7D4C0AB3-118B-4A9E-BD4F-0D298406C2A9}"/>
                </a:ext>
              </a:extLst>
            </p:cNvPr>
            <p:cNvSpPr txBox="1"/>
            <p:nvPr/>
          </p:nvSpPr>
          <p:spPr>
            <a:xfrm rot="18900000">
              <a:off x="7436387" y="3743075"/>
              <a:ext cx="610153" cy="260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June 3</a:t>
              </a:r>
            </a:p>
          </p:txBody>
        </p:sp>
        <p:sp>
          <p:nvSpPr>
            <p:cNvPr id="68" name="TextBox 21">
              <a:extLst>
                <a:ext uri="{FF2B5EF4-FFF2-40B4-BE49-F238E27FC236}">
                  <a16:creationId xmlns:a16="http://schemas.microsoft.com/office/drawing/2014/main" id="{32BA21DC-6579-4A4A-A5AA-F1BE79F00C5B}"/>
                </a:ext>
              </a:extLst>
            </p:cNvPr>
            <p:cNvSpPr txBox="1"/>
            <p:nvPr/>
          </p:nvSpPr>
          <p:spPr>
            <a:xfrm rot="18900000">
              <a:off x="7916623" y="3783015"/>
              <a:ext cx="723124" cy="260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100">
                  <a:solidFill>
                    <a:srgbClr val="000000"/>
                  </a:solidFill>
                  <a:latin typeface="+mj-lt"/>
                </a:rPr>
                <a:t>June 17</a:t>
              </a:r>
            </a:p>
          </p:txBody>
        </p:sp>
        <p:sp>
          <p:nvSpPr>
            <p:cNvPr id="69" name="TextBox 22">
              <a:extLst>
                <a:ext uri="{FF2B5EF4-FFF2-40B4-BE49-F238E27FC236}">
                  <a16:creationId xmlns:a16="http://schemas.microsoft.com/office/drawing/2014/main" id="{05D2C757-213D-4352-BEC8-ED9F2BED4C55}"/>
                </a:ext>
              </a:extLst>
            </p:cNvPr>
            <p:cNvSpPr txBox="1"/>
            <p:nvPr/>
          </p:nvSpPr>
          <p:spPr>
            <a:xfrm rot="18900000">
              <a:off x="8657394" y="3715039"/>
              <a:ext cx="530860" cy="260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100">
                  <a:solidFill>
                    <a:srgbClr val="000000"/>
                  </a:solidFill>
                  <a:latin typeface="+mj-lt"/>
                </a:rPr>
                <a:t>July 1</a:t>
              </a:r>
            </a:p>
          </p:txBody>
        </p:sp>
        <p:sp>
          <p:nvSpPr>
            <p:cNvPr id="70" name="TextBox 23">
              <a:extLst>
                <a:ext uri="{FF2B5EF4-FFF2-40B4-BE49-F238E27FC236}">
                  <a16:creationId xmlns:a16="http://schemas.microsoft.com/office/drawing/2014/main" id="{6893C8C4-61F7-4885-BAFE-49DABAE39A61}"/>
                </a:ext>
              </a:extLst>
            </p:cNvPr>
            <p:cNvSpPr txBox="1"/>
            <p:nvPr/>
          </p:nvSpPr>
          <p:spPr>
            <a:xfrm rot="18900000">
              <a:off x="9137630" y="3754983"/>
              <a:ext cx="643831" cy="260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100">
                  <a:solidFill>
                    <a:srgbClr val="000000"/>
                  </a:solidFill>
                  <a:latin typeface="+mj-lt"/>
                </a:rPr>
                <a:t>July 15</a:t>
              </a:r>
            </a:p>
          </p:txBody>
        </p:sp>
        <p:grpSp>
          <p:nvGrpSpPr>
            <p:cNvPr id="71" name="Group 24">
              <a:extLst>
                <a:ext uri="{FF2B5EF4-FFF2-40B4-BE49-F238E27FC236}">
                  <a16:creationId xmlns:a16="http://schemas.microsoft.com/office/drawing/2014/main" id="{32805951-41A7-4F5E-9C24-8C732026EA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7861" y="119509"/>
              <a:ext cx="9226609" cy="3330625"/>
              <a:chOff x="0" y="0"/>
              <a:chExt cx="13743353" cy="4961082"/>
            </a:xfrm>
          </p:grpSpPr>
          <p:sp>
            <p:nvSpPr>
              <p:cNvPr id="141" name="Freeform 25">
                <a:extLst>
                  <a:ext uri="{FF2B5EF4-FFF2-40B4-BE49-F238E27FC236}">
                    <a16:creationId xmlns:a16="http://schemas.microsoft.com/office/drawing/2014/main" id="{6499DED6-6F50-418E-AA03-E371752E4F80}"/>
                  </a:ext>
                </a:extLst>
              </p:cNvPr>
              <p:cNvSpPr/>
              <p:nvPr/>
            </p:nvSpPr>
            <p:spPr>
              <a:xfrm>
                <a:off x="0" y="-6350"/>
                <a:ext cx="1374335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743353" h="12700">
                    <a:moveTo>
                      <a:pt x="0" y="0"/>
                    </a:moveTo>
                    <a:lnTo>
                      <a:pt x="13743353" y="0"/>
                    </a:lnTo>
                    <a:lnTo>
                      <a:pt x="1374335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22222"/>
              </a:solidFill>
            </p:spPr>
          </p:sp>
          <p:sp>
            <p:nvSpPr>
              <p:cNvPr id="142" name="Freeform 26">
                <a:extLst>
                  <a:ext uri="{FF2B5EF4-FFF2-40B4-BE49-F238E27FC236}">
                    <a16:creationId xmlns:a16="http://schemas.microsoft.com/office/drawing/2014/main" id="{C0793BDA-F2AB-4A43-A037-B9F1FC37D68B}"/>
                  </a:ext>
                </a:extLst>
              </p:cNvPr>
              <p:cNvSpPr/>
              <p:nvPr/>
            </p:nvSpPr>
            <p:spPr>
              <a:xfrm>
                <a:off x="0" y="1233920"/>
                <a:ext cx="1374335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743353" h="12700">
                    <a:moveTo>
                      <a:pt x="0" y="0"/>
                    </a:moveTo>
                    <a:lnTo>
                      <a:pt x="13743353" y="0"/>
                    </a:lnTo>
                    <a:lnTo>
                      <a:pt x="1374335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22222"/>
              </a:solidFill>
            </p:spPr>
          </p:sp>
          <p:sp>
            <p:nvSpPr>
              <p:cNvPr id="143" name="Freeform 27">
                <a:extLst>
                  <a:ext uri="{FF2B5EF4-FFF2-40B4-BE49-F238E27FC236}">
                    <a16:creationId xmlns:a16="http://schemas.microsoft.com/office/drawing/2014/main" id="{26B1DA30-6851-440A-AF7A-C9E775C28518}"/>
                  </a:ext>
                </a:extLst>
              </p:cNvPr>
              <p:cNvSpPr/>
              <p:nvPr/>
            </p:nvSpPr>
            <p:spPr>
              <a:xfrm>
                <a:off x="0" y="2474191"/>
                <a:ext cx="1374335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743353" h="12700">
                    <a:moveTo>
                      <a:pt x="0" y="0"/>
                    </a:moveTo>
                    <a:lnTo>
                      <a:pt x="13743353" y="0"/>
                    </a:lnTo>
                    <a:lnTo>
                      <a:pt x="1374335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22222"/>
              </a:solidFill>
            </p:spPr>
          </p:sp>
          <p:sp>
            <p:nvSpPr>
              <p:cNvPr id="144" name="Freeform 28">
                <a:extLst>
                  <a:ext uri="{FF2B5EF4-FFF2-40B4-BE49-F238E27FC236}">
                    <a16:creationId xmlns:a16="http://schemas.microsoft.com/office/drawing/2014/main" id="{E7F9DAC9-B491-4840-BF5B-EF5FB0279881}"/>
                  </a:ext>
                </a:extLst>
              </p:cNvPr>
              <p:cNvSpPr/>
              <p:nvPr/>
            </p:nvSpPr>
            <p:spPr>
              <a:xfrm>
                <a:off x="0" y="3714461"/>
                <a:ext cx="1374335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743353" h="12700">
                    <a:moveTo>
                      <a:pt x="0" y="0"/>
                    </a:moveTo>
                    <a:lnTo>
                      <a:pt x="13743353" y="0"/>
                    </a:lnTo>
                    <a:lnTo>
                      <a:pt x="1374335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22222"/>
              </a:solidFill>
            </p:spPr>
          </p:sp>
          <p:sp>
            <p:nvSpPr>
              <p:cNvPr id="145" name="Freeform 29">
                <a:extLst>
                  <a:ext uri="{FF2B5EF4-FFF2-40B4-BE49-F238E27FC236}">
                    <a16:creationId xmlns:a16="http://schemas.microsoft.com/office/drawing/2014/main" id="{9951CC69-FAF2-4043-9E26-A2E0C93B8E0B}"/>
                  </a:ext>
                </a:extLst>
              </p:cNvPr>
              <p:cNvSpPr/>
              <p:nvPr/>
            </p:nvSpPr>
            <p:spPr>
              <a:xfrm>
                <a:off x="0" y="4954732"/>
                <a:ext cx="1374335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743353" h="12700">
                    <a:moveTo>
                      <a:pt x="0" y="0"/>
                    </a:moveTo>
                    <a:lnTo>
                      <a:pt x="13743353" y="0"/>
                    </a:lnTo>
                    <a:lnTo>
                      <a:pt x="1374335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22222"/>
              </a:solidFill>
            </p:spPr>
          </p:sp>
        </p:grpSp>
        <p:sp>
          <p:nvSpPr>
            <p:cNvPr id="72" name="TextBox 30">
              <a:extLst>
                <a:ext uri="{FF2B5EF4-FFF2-40B4-BE49-F238E27FC236}">
                  <a16:creationId xmlns:a16="http://schemas.microsoft.com/office/drawing/2014/main" id="{04C6C8C4-A8E2-4B13-AB6F-17932FD00269}"/>
                </a:ext>
              </a:extLst>
            </p:cNvPr>
            <p:cNvSpPr txBox="1"/>
            <p:nvPr/>
          </p:nvSpPr>
          <p:spPr>
            <a:xfrm>
              <a:off x="0" y="-38100"/>
              <a:ext cx="576261" cy="256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100% </a:t>
              </a:r>
            </a:p>
          </p:txBody>
        </p:sp>
        <p:sp>
          <p:nvSpPr>
            <p:cNvPr id="73" name="TextBox 31">
              <a:extLst>
                <a:ext uri="{FF2B5EF4-FFF2-40B4-BE49-F238E27FC236}">
                  <a16:creationId xmlns:a16="http://schemas.microsoft.com/office/drawing/2014/main" id="{3EE38353-2E49-4A30-B854-2F8D6FB60B91}"/>
                </a:ext>
              </a:extLst>
            </p:cNvPr>
            <p:cNvSpPr txBox="1"/>
            <p:nvPr/>
          </p:nvSpPr>
          <p:spPr>
            <a:xfrm>
              <a:off x="113077" y="794556"/>
              <a:ext cx="463183" cy="256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75% </a:t>
              </a:r>
            </a:p>
          </p:txBody>
        </p:sp>
        <p:sp>
          <p:nvSpPr>
            <p:cNvPr id="74" name="TextBox 32">
              <a:extLst>
                <a:ext uri="{FF2B5EF4-FFF2-40B4-BE49-F238E27FC236}">
                  <a16:creationId xmlns:a16="http://schemas.microsoft.com/office/drawing/2014/main" id="{612D613F-A4B4-4A88-B28E-349CF0190610}"/>
                </a:ext>
              </a:extLst>
            </p:cNvPr>
            <p:cNvSpPr txBox="1"/>
            <p:nvPr/>
          </p:nvSpPr>
          <p:spPr>
            <a:xfrm>
              <a:off x="113077" y="1627213"/>
              <a:ext cx="463183" cy="256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50% </a:t>
              </a:r>
            </a:p>
          </p:txBody>
        </p:sp>
        <p:sp>
          <p:nvSpPr>
            <p:cNvPr id="75" name="TextBox 33">
              <a:extLst>
                <a:ext uri="{FF2B5EF4-FFF2-40B4-BE49-F238E27FC236}">
                  <a16:creationId xmlns:a16="http://schemas.microsoft.com/office/drawing/2014/main" id="{1403B300-B8A8-4312-A825-103472B05A68}"/>
                </a:ext>
              </a:extLst>
            </p:cNvPr>
            <p:cNvSpPr txBox="1"/>
            <p:nvPr/>
          </p:nvSpPr>
          <p:spPr>
            <a:xfrm>
              <a:off x="113077" y="2459869"/>
              <a:ext cx="463183" cy="256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25% </a:t>
              </a:r>
            </a:p>
          </p:txBody>
        </p:sp>
        <p:sp>
          <p:nvSpPr>
            <p:cNvPr id="76" name="TextBox 34">
              <a:extLst>
                <a:ext uri="{FF2B5EF4-FFF2-40B4-BE49-F238E27FC236}">
                  <a16:creationId xmlns:a16="http://schemas.microsoft.com/office/drawing/2014/main" id="{22119886-D9CF-4A98-8955-940A47AA61D1}"/>
                </a:ext>
              </a:extLst>
            </p:cNvPr>
            <p:cNvSpPr txBox="1"/>
            <p:nvPr/>
          </p:nvSpPr>
          <p:spPr>
            <a:xfrm>
              <a:off x="226049" y="3292525"/>
              <a:ext cx="350212" cy="256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0% </a:t>
              </a:r>
            </a:p>
          </p:txBody>
        </p:sp>
        <p:grpSp>
          <p:nvGrpSpPr>
            <p:cNvPr id="77" name="Group 35">
              <a:extLst>
                <a:ext uri="{FF2B5EF4-FFF2-40B4-BE49-F238E27FC236}">
                  <a16:creationId xmlns:a16="http://schemas.microsoft.com/office/drawing/2014/main" id="{2E701FBA-C9E6-4E6C-833D-CE85E5508A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7861" y="119509"/>
              <a:ext cx="9226609" cy="3330625"/>
              <a:chOff x="0" y="0"/>
              <a:chExt cx="13743353" cy="4961082"/>
            </a:xfrm>
          </p:grpSpPr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1A3CD678-81D9-4E6A-BE90-396D86481209}"/>
                  </a:ext>
                </a:extLst>
              </p:cNvPr>
              <p:cNvSpPr/>
              <p:nvPr/>
            </p:nvSpPr>
            <p:spPr>
              <a:xfrm>
                <a:off x="365980" y="581724"/>
                <a:ext cx="937623" cy="633156"/>
              </a:xfrm>
              <a:custGeom>
                <a:avLst/>
                <a:gdLst/>
                <a:ahLst/>
                <a:cxnLst/>
                <a:rect l="l" t="t" r="r" b="b"/>
                <a:pathLst>
                  <a:path w="937623" h="633156">
                    <a:moveTo>
                      <a:pt x="127000" y="63217"/>
                    </a:moveTo>
                    <a:cubicBezTo>
                      <a:pt x="126843" y="28257"/>
                      <a:pt x="98459" y="0"/>
                      <a:pt x="63500" y="0"/>
                    </a:cubicBezTo>
                    <a:cubicBezTo>
                      <a:pt x="28540" y="0"/>
                      <a:pt x="156" y="28257"/>
                      <a:pt x="0" y="63217"/>
                    </a:cubicBezTo>
                    <a:cubicBezTo>
                      <a:pt x="156" y="98176"/>
                      <a:pt x="28540" y="126433"/>
                      <a:pt x="63500" y="126433"/>
                    </a:cubicBezTo>
                    <a:cubicBezTo>
                      <a:pt x="98459" y="126433"/>
                      <a:pt x="126843" y="98176"/>
                      <a:pt x="127000" y="63217"/>
                    </a:cubicBezTo>
                    <a:close/>
                    <a:moveTo>
                      <a:pt x="78663" y="38997"/>
                    </a:moveTo>
                    <a:lnTo>
                      <a:pt x="48336" y="87437"/>
                    </a:lnTo>
                    <a:lnTo>
                      <a:pt x="907296" y="633156"/>
                    </a:lnTo>
                    <a:lnTo>
                      <a:pt x="937623" y="584716"/>
                    </a:lnTo>
                    <a:close/>
                  </a:path>
                </a:pathLst>
              </a:custGeom>
              <a:solidFill>
                <a:srgbClr val="38B5E6"/>
              </a:solidFill>
            </p:spPr>
          </p:sp>
          <p:sp>
            <p:nvSpPr>
              <p:cNvPr id="79" name="Freeform 37">
                <a:extLst>
                  <a:ext uri="{FF2B5EF4-FFF2-40B4-BE49-F238E27FC236}">
                    <a16:creationId xmlns:a16="http://schemas.microsoft.com/office/drawing/2014/main" id="{C0E963B0-59F5-410F-A630-150F8195AAD3}"/>
                  </a:ext>
                </a:extLst>
              </p:cNvPr>
              <p:cNvSpPr/>
              <p:nvPr/>
            </p:nvSpPr>
            <p:spPr>
              <a:xfrm>
                <a:off x="1224939" y="1127443"/>
                <a:ext cx="928803" cy="289522"/>
              </a:xfrm>
              <a:custGeom>
                <a:avLst/>
                <a:gdLst/>
                <a:ahLst/>
                <a:cxnLst/>
                <a:rect l="l" t="t" r="r" b="b"/>
                <a:pathLst>
                  <a:path w="928803" h="289522">
                    <a:moveTo>
                      <a:pt x="127000" y="63217"/>
                    </a:moveTo>
                    <a:cubicBezTo>
                      <a:pt x="126844" y="28257"/>
                      <a:pt x="98460" y="0"/>
                      <a:pt x="63500" y="0"/>
                    </a:cubicBezTo>
                    <a:cubicBezTo>
                      <a:pt x="28541" y="0"/>
                      <a:pt x="157" y="28257"/>
                      <a:pt x="0" y="63217"/>
                    </a:cubicBezTo>
                    <a:cubicBezTo>
                      <a:pt x="157" y="98176"/>
                      <a:pt x="28541" y="126433"/>
                      <a:pt x="63500" y="126433"/>
                    </a:cubicBezTo>
                    <a:cubicBezTo>
                      <a:pt x="98460" y="126433"/>
                      <a:pt x="126844" y="98176"/>
                      <a:pt x="127000" y="63217"/>
                    </a:cubicBezTo>
                    <a:close/>
                    <a:moveTo>
                      <a:pt x="69843" y="35355"/>
                    </a:moveTo>
                    <a:lnTo>
                      <a:pt x="57157" y="91079"/>
                    </a:lnTo>
                    <a:lnTo>
                      <a:pt x="916117" y="289522"/>
                    </a:lnTo>
                    <a:lnTo>
                      <a:pt x="928803" y="233798"/>
                    </a:lnTo>
                    <a:close/>
                  </a:path>
                </a:pathLst>
              </a:custGeom>
              <a:solidFill>
                <a:srgbClr val="3BAEE5"/>
              </a:solidFill>
            </p:spPr>
          </p:sp>
          <p:sp>
            <p:nvSpPr>
              <p:cNvPr id="80" name="Freeform 38">
                <a:extLst>
                  <a:ext uri="{FF2B5EF4-FFF2-40B4-BE49-F238E27FC236}">
                    <a16:creationId xmlns:a16="http://schemas.microsoft.com/office/drawing/2014/main" id="{CB60CC9E-E75F-439F-8BBA-CE7035EE2543}"/>
                  </a:ext>
                </a:extLst>
              </p:cNvPr>
              <p:cNvSpPr/>
              <p:nvPr/>
            </p:nvSpPr>
            <p:spPr>
              <a:xfrm>
                <a:off x="2083899" y="1325886"/>
                <a:ext cx="933036" cy="437038"/>
              </a:xfrm>
              <a:custGeom>
                <a:avLst/>
                <a:gdLst/>
                <a:ahLst/>
                <a:cxnLst/>
                <a:rect l="l" t="t" r="r" b="b"/>
                <a:pathLst>
                  <a:path w="933036" h="437038">
                    <a:moveTo>
                      <a:pt x="127000" y="63217"/>
                    </a:moveTo>
                    <a:cubicBezTo>
                      <a:pt x="126844" y="28258"/>
                      <a:pt x="98459" y="0"/>
                      <a:pt x="63500" y="0"/>
                    </a:cubicBezTo>
                    <a:cubicBezTo>
                      <a:pt x="28540" y="0"/>
                      <a:pt x="156" y="28258"/>
                      <a:pt x="0" y="63217"/>
                    </a:cubicBezTo>
                    <a:cubicBezTo>
                      <a:pt x="156" y="98176"/>
                      <a:pt x="28540" y="126433"/>
                      <a:pt x="63500" y="126433"/>
                    </a:cubicBezTo>
                    <a:cubicBezTo>
                      <a:pt x="98459" y="126433"/>
                      <a:pt x="126844" y="98176"/>
                      <a:pt x="127000" y="63217"/>
                    </a:cubicBezTo>
                    <a:close/>
                    <a:moveTo>
                      <a:pt x="74076" y="36671"/>
                    </a:moveTo>
                    <a:lnTo>
                      <a:pt x="52924" y="89763"/>
                    </a:lnTo>
                    <a:lnTo>
                      <a:pt x="911883" y="437038"/>
                    </a:lnTo>
                    <a:lnTo>
                      <a:pt x="933036" y="383947"/>
                    </a:lnTo>
                    <a:close/>
                  </a:path>
                </a:pathLst>
              </a:custGeom>
              <a:solidFill>
                <a:srgbClr val="41A7E4"/>
              </a:solidFill>
            </p:spPr>
          </p:sp>
          <p:sp>
            <p:nvSpPr>
              <p:cNvPr id="81" name="Freeform 39">
                <a:extLst>
                  <a:ext uri="{FF2B5EF4-FFF2-40B4-BE49-F238E27FC236}">
                    <a16:creationId xmlns:a16="http://schemas.microsoft.com/office/drawing/2014/main" id="{8773FCCE-926A-4EA1-85F3-F9F35541D713}"/>
                  </a:ext>
                </a:extLst>
              </p:cNvPr>
              <p:cNvSpPr/>
              <p:nvPr/>
            </p:nvSpPr>
            <p:spPr>
              <a:xfrm>
                <a:off x="2942859" y="1460841"/>
                <a:ext cx="930281" cy="338755"/>
              </a:xfrm>
              <a:custGeom>
                <a:avLst/>
                <a:gdLst/>
                <a:ahLst/>
                <a:cxnLst/>
                <a:rect l="l" t="t" r="r" b="b"/>
                <a:pathLst>
                  <a:path w="930281" h="338755">
                    <a:moveTo>
                      <a:pt x="127000" y="275538"/>
                    </a:moveTo>
                    <a:cubicBezTo>
                      <a:pt x="126843" y="240578"/>
                      <a:pt x="98459" y="212321"/>
                      <a:pt x="63500" y="212321"/>
                    </a:cubicBezTo>
                    <a:cubicBezTo>
                      <a:pt x="28540" y="212321"/>
                      <a:pt x="156" y="240578"/>
                      <a:pt x="0" y="275538"/>
                    </a:cubicBezTo>
                    <a:cubicBezTo>
                      <a:pt x="156" y="310497"/>
                      <a:pt x="28540" y="338754"/>
                      <a:pt x="63500" y="338754"/>
                    </a:cubicBezTo>
                    <a:cubicBezTo>
                      <a:pt x="98459" y="338754"/>
                      <a:pt x="126843" y="310497"/>
                      <a:pt x="127000" y="275538"/>
                    </a:cubicBezTo>
                    <a:close/>
                    <a:moveTo>
                      <a:pt x="55678" y="248054"/>
                    </a:moveTo>
                    <a:lnTo>
                      <a:pt x="71321" y="303021"/>
                    </a:lnTo>
                    <a:lnTo>
                      <a:pt x="930280" y="54967"/>
                    </a:lnTo>
                    <a:lnTo>
                      <a:pt x="914638" y="0"/>
                    </a:lnTo>
                    <a:close/>
                  </a:path>
                </a:pathLst>
              </a:custGeom>
              <a:solidFill>
                <a:srgbClr val="47A0E2"/>
              </a:solidFill>
            </p:spPr>
          </p:sp>
          <p:sp>
            <p:nvSpPr>
              <p:cNvPr id="82" name="Freeform 40">
                <a:extLst>
                  <a:ext uri="{FF2B5EF4-FFF2-40B4-BE49-F238E27FC236}">
                    <a16:creationId xmlns:a16="http://schemas.microsoft.com/office/drawing/2014/main" id="{B8F36871-4089-4328-95DA-CFA1E15D5457}"/>
                  </a:ext>
                </a:extLst>
              </p:cNvPr>
              <p:cNvSpPr/>
              <p:nvPr/>
            </p:nvSpPr>
            <p:spPr>
              <a:xfrm>
                <a:off x="3801818" y="1360711"/>
                <a:ext cx="925692" cy="190830"/>
              </a:xfrm>
              <a:custGeom>
                <a:avLst/>
                <a:gdLst/>
                <a:ahLst/>
                <a:cxnLst/>
                <a:rect l="l" t="t" r="r" b="b"/>
                <a:pathLst>
                  <a:path w="925692" h="190830">
                    <a:moveTo>
                      <a:pt x="127000" y="127613"/>
                    </a:moveTo>
                    <a:cubicBezTo>
                      <a:pt x="126844" y="92654"/>
                      <a:pt x="98459" y="64397"/>
                      <a:pt x="63500" y="64397"/>
                    </a:cubicBezTo>
                    <a:cubicBezTo>
                      <a:pt x="28540" y="64397"/>
                      <a:pt x="156" y="92654"/>
                      <a:pt x="0" y="127613"/>
                    </a:cubicBezTo>
                    <a:cubicBezTo>
                      <a:pt x="156" y="162573"/>
                      <a:pt x="28540" y="190830"/>
                      <a:pt x="63500" y="190830"/>
                    </a:cubicBezTo>
                    <a:cubicBezTo>
                      <a:pt x="98459" y="190830"/>
                      <a:pt x="126844" y="162573"/>
                      <a:pt x="127000" y="127613"/>
                    </a:cubicBezTo>
                    <a:close/>
                    <a:moveTo>
                      <a:pt x="60268" y="99222"/>
                    </a:moveTo>
                    <a:lnTo>
                      <a:pt x="66732" y="156005"/>
                    </a:lnTo>
                    <a:lnTo>
                      <a:pt x="925692" y="56783"/>
                    </a:lnTo>
                    <a:lnTo>
                      <a:pt x="919228" y="0"/>
                    </a:lnTo>
                    <a:close/>
                  </a:path>
                </a:pathLst>
              </a:custGeom>
              <a:solidFill>
                <a:srgbClr val="4F99DF"/>
              </a:solidFill>
            </p:spPr>
          </p:sp>
          <p:sp>
            <p:nvSpPr>
              <p:cNvPr id="83" name="Freeform 41">
                <a:extLst>
                  <a:ext uri="{FF2B5EF4-FFF2-40B4-BE49-F238E27FC236}">
                    <a16:creationId xmlns:a16="http://schemas.microsoft.com/office/drawing/2014/main" id="{302983CC-59EB-486B-B55D-49FAAE1303F9}"/>
                  </a:ext>
                </a:extLst>
              </p:cNvPr>
              <p:cNvSpPr/>
              <p:nvPr/>
            </p:nvSpPr>
            <p:spPr>
              <a:xfrm>
                <a:off x="4660778" y="1325886"/>
                <a:ext cx="927269" cy="240217"/>
              </a:xfrm>
              <a:custGeom>
                <a:avLst/>
                <a:gdLst/>
                <a:ahLst/>
                <a:cxnLst/>
                <a:rect l="l" t="t" r="r" b="b"/>
                <a:pathLst>
                  <a:path w="927269" h="240217">
                    <a:moveTo>
                      <a:pt x="127000" y="63217"/>
                    </a:moveTo>
                    <a:cubicBezTo>
                      <a:pt x="126843" y="28258"/>
                      <a:pt x="98459" y="0"/>
                      <a:pt x="63500" y="0"/>
                    </a:cubicBezTo>
                    <a:cubicBezTo>
                      <a:pt x="28540" y="0"/>
                      <a:pt x="156" y="28258"/>
                      <a:pt x="0" y="63217"/>
                    </a:cubicBezTo>
                    <a:cubicBezTo>
                      <a:pt x="156" y="98176"/>
                      <a:pt x="28540" y="126433"/>
                      <a:pt x="63500" y="126433"/>
                    </a:cubicBezTo>
                    <a:cubicBezTo>
                      <a:pt x="98459" y="126433"/>
                      <a:pt x="126843" y="98176"/>
                      <a:pt x="127000" y="63217"/>
                    </a:cubicBezTo>
                    <a:close/>
                    <a:moveTo>
                      <a:pt x="68309" y="35050"/>
                    </a:moveTo>
                    <a:lnTo>
                      <a:pt x="58690" y="91384"/>
                    </a:lnTo>
                    <a:lnTo>
                      <a:pt x="917650" y="240217"/>
                    </a:lnTo>
                    <a:lnTo>
                      <a:pt x="927269" y="183882"/>
                    </a:lnTo>
                    <a:close/>
                  </a:path>
                </a:pathLst>
              </a:custGeom>
              <a:solidFill>
                <a:srgbClr val="5692DC"/>
              </a:solidFill>
            </p:spPr>
          </p:sp>
          <p:sp>
            <p:nvSpPr>
              <p:cNvPr id="132" name="Freeform 42">
                <a:extLst>
                  <a:ext uri="{FF2B5EF4-FFF2-40B4-BE49-F238E27FC236}">
                    <a16:creationId xmlns:a16="http://schemas.microsoft.com/office/drawing/2014/main" id="{62AA93B1-20B0-44E7-B308-3D330727C5EC}"/>
                  </a:ext>
                </a:extLst>
              </p:cNvPr>
              <p:cNvSpPr/>
              <p:nvPr/>
            </p:nvSpPr>
            <p:spPr>
              <a:xfrm>
                <a:off x="5519737" y="1459796"/>
                <a:ext cx="924084" cy="141356"/>
              </a:xfrm>
              <a:custGeom>
                <a:avLst/>
                <a:gdLst/>
                <a:ahLst/>
                <a:cxnLst/>
                <a:rect l="l" t="t" r="r" b="b"/>
                <a:pathLst>
                  <a:path w="924084" h="141356">
                    <a:moveTo>
                      <a:pt x="127000" y="78139"/>
                    </a:moveTo>
                    <a:cubicBezTo>
                      <a:pt x="126844" y="43180"/>
                      <a:pt x="98460" y="14923"/>
                      <a:pt x="63500" y="14923"/>
                    </a:cubicBezTo>
                    <a:cubicBezTo>
                      <a:pt x="28541" y="14923"/>
                      <a:pt x="156" y="43180"/>
                      <a:pt x="0" y="78139"/>
                    </a:cubicBezTo>
                    <a:cubicBezTo>
                      <a:pt x="156" y="113098"/>
                      <a:pt x="28541" y="141356"/>
                      <a:pt x="63500" y="141356"/>
                    </a:cubicBezTo>
                    <a:cubicBezTo>
                      <a:pt x="98460" y="141356"/>
                      <a:pt x="126844" y="113098"/>
                      <a:pt x="127000" y="78139"/>
                    </a:cubicBezTo>
                    <a:close/>
                    <a:moveTo>
                      <a:pt x="61877" y="49611"/>
                    </a:moveTo>
                    <a:lnTo>
                      <a:pt x="65124" y="106668"/>
                    </a:lnTo>
                    <a:lnTo>
                      <a:pt x="924084" y="57057"/>
                    </a:lnTo>
                    <a:lnTo>
                      <a:pt x="920836" y="0"/>
                    </a:lnTo>
                    <a:close/>
                  </a:path>
                </a:pathLst>
              </a:custGeom>
              <a:solidFill>
                <a:srgbClr val="5E8AD8"/>
              </a:solidFill>
            </p:spPr>
          </p:sp>
          <p:sp>
            <p:nvSpPr>
              <p:cNvPr id="133" name="Freeform 43">
                <a:extLst>
                  <a:ext uri="{FF2B5EF4-FFF2-40B4-BE49-F238E27FC236}">
                    <a16:creationId xmlns:a16="http://schemas.microsoft.com/office/drawing/2014/main" id="{02AEDC38-7924-4C69-87BC-ACF6295596FB}"/>
                  </a:ext>
                </a:extLst>
              </p:cNvPr>
              <p:cNvSpPr/>
              <p:nvPr/>
            </p:nvSpPr>
            <p:spPr>
              <a:xfrm>
                <a:off x="6378697" y="1425108"/>
                <a:ext cx="924083" cy="141356"/>
              </a:xfrm>
              <a:custGeom>
                <a:avLst/>
                <a:gdLst/>
                <a:ahLst/>
                <a:cxnLst/>
                <a:rect l="l" t="t" r="r" b="b"/>
                <a:pathLst>
                  <a:path w="924083" h="141356">
                    <a:moveTo>
                      <a:pt x="127000" y="63216"/>
                    </a:moveTo>
                    <a:cubicBezTo>
                      <a:pt x="126843" y="28257"/>
                      <a:pt x="98459" y="0"/>
                      <a:pt x="63500" y="0"/>
                    </a:cubicBezTo>
                    <a:cubicBezTo>
                      <a:pt x="28540" y="0"/>
                      <a:pt x="156" y="28257"/>
                      <a:pt x="0" y="63216"/>
                    </a:cubicBezTo>
                    <a:cubicBezTo>
                      <a:pt x="156" y="98176"/>
                      <a:pt x="28540" y="126433"/>
                      <a:pt x="63500" y="126433"/>
                    </a:cubicBezTo>
                    <a:cubicBezTo>
                      <a:pt x="98459" y="126433"/>
                      <a:pt x="126843" y="98176"/>
                      <a:pt x="127000" y="63216"/>
                    </a:cubicBezTo>
                    <a:close/>
                    <a:moveTo>
                      <a:pt x="65124" y="34688"/>
                    </a:moveTo>
                    <a:lnTo>
                      <a:pt x="61876" y="91745"/>
                    </a:lnTo>
                    <a:lnTo>
                      <a:pt x="920836" y="141356"/>
                    </a:lnTo>
                    <a:lnTo>
                      <a:pt x="924083" y="84299"/>
                    </a:lnTo>
                    <a:close/>
                  </a:path>
                </a:pathLst>
              </a:custGeom>
              <a:solidFill>
                <a:srgbClr val="6583D2"/>
              </a:solidFill>
            </p:spPr>
          </p:sp>
          <p:sp>
            <p:nvSpPr>
              <p:cNvPr id="134" name="Freeform 44">
                <a:extLst>
                  <a:ext uri="{FF2B5EF4-FFF2-40B4-BE49-F238E27FC236}">
                    <a16:creationId xmlns:a16="http://schemas.microsoft.com/office/drawing/2014/main" id="{D4512F3F-951A-49D9-A5B9-974B44E376C7}"/>
                  </a:ext>
                </a:extLst>
              </p:cNvPr>
              <p:cNvSpPr/>
              <p:nvPr/>
            </p:nvSpPr>
            <p:spPr>
              <a:xfrm>
                <a:off x="7237657" y="1474719"/>
                <a:ext cx="925691" cy="190830"/>
              </a:xfrm>
              <a:custGeom>
                <a:avLst/>
                <a:gdLst/>
                <a:ahLst/>
                <a:cxnLst/>
                <a:rect l="l" t="t" r="r" b="b"/>
                <a:pathLst>
                  <a:path w="925691" h="190830">
                    <a:moveTo>
                      <a:pt x="127000" y="63216"/>
                    </a:moveTo>
                    <a:cubicBezTo>
                      <a:pt x="126843" y="28257"/>
                      <a:pt x="98460" y="0"/>
                      <a:pt x="63500" y="0"/>
                    </a:cubicBezTo>
                    <a:cubicBezTo>
                      <a:pt x="28540" y="0"/>
                      <a:pt x="156" y="28257"/>
                      <a:pt x="0" y="63216"/>
                    </a:cubicBezTo>
                    <a:cubicBezTo>
                      <a:pt x="156" y="98175"/>
                      <a:pt x="28540" y="126433"/>
                      <a:pt x="63500" y="126433"/>
                    </a:cubicBezTo>
                    <a:cubicBezTo>
                      <a:pt x="98460" y="126433"/>
                      <a:pt x="126843" y="98175"/>
                      <a:pt x="127000" y="63216"/>
                    </a:cubicBezTo>
                    <a:close/>
                    <a:moveTo>
                      <a:pt x="66731" y="34825"/>
                    </a:moveTo>
                    <a:lnTo>
                      <a:pt x="60267" y="91608"/>
                    </a:lnTo>
                    <a:lnTo>
                      <a:pt x="919227" y="190830"/>
                    </a:lnTo>
                    <a:lnTo>
                      <a:pt x="925690" y="134046"/>
                    </a:lnTo>
                    <a:close/>
                  </a:path>
                </a:pathLst>
              </a:custGeom>
              <a:solidFill>
                <a:srgbClr val="6C7BCC"/>
              </a:solidFill>
            </p:spPr>
          </p:sp>
          <p:sp>
            <p:nvSpPr>
              <p:cNvPr id="135" name="Freeform 45">
                <a:extLst>
                  <a:ext uri="{FF2B5EF4-FFF2-40B4-BE49-F238E27FC236}">
                    <a16:creationId xmlns:a16="http://schemas.microsoft.com/office/drawing/2014/main" id="{7027AFC2-66BD-4F76-991F-AE7D5F74A6C7}"/>
                  </a:ext>
                </a:extLst>
              </p:cNvPr>
              <p:cNvSpPr/>
              <p:nvPr/>
            </p:nvSpPr>
            <p:spPr>
              <a:xfrm>
                <a:off x="8096616" y="1410852"/>
                <a:ext cx="928803" cy="289522"/>
              </a:xfrm>
              <a:custGeom>
                <a:avLst/>
                <a:gdLst/>
                <a:ahLst/>
                <a:cxnLst/>
                <a:rect l="l" t="t" r="r" b="b"/>
                <a:pathLst>
                  <a:path w="928803" h="289522">
                    <a:moveTo>
                      <a:pt x="127000" y="226305"/>
                    </a:moveTo>
                    <a:cubicBezTo>
                      <a:pt x="126843" y="191346"/>
                      <a:pt x="98460" y="163088"/>
                      <a:pt x="63500" y="163088"/>
                    </a:cubicBezTo>
                    <a:cubicBezTo>
                      <a:pt x="28540" y="163088"/>
                      <a:pt x="156" y="191346"/>
                      <a:pt x="0" y="226305"/>
                    </a:cubicBezTo>
                    <a:cubicBezTo>
                      <a:pt x="156" y="261264"/>
                      <a:pt x="28540" y="289522"/>
                      <a:pt x="63500" y="289522"/>
                    </a:cubicBezTo>
                    <a:cubicBezTo>
                      <a:pt x="98460" y="289522"/>
                      <a:pt x="126843" y="261264"/>
                      <a:pt x="127000" y="226305"/>
                    </a:cubicBezTo>
                    <a:close/>
                    <a:moveTo>
                      <a:pt x="57157" y="198443"/>
                    </a:moveTo>
                    <a:lnTo>
                      <a:pt x="69843" y="254167"/>
                    </a:lnTo>
                    <a:lnTo>
                      <a:pt x="928803" y="55724"/>
                    </a:lnTo>
                    <a:lnTo>
                      <a:pt x="916117" y="0"/>
                    </a:lnTo>
                    <a:close/>
                  </a:path>
                </a:pathLst>
              </a:custGeom>
              <a:solidFill>
                <a:srgbClr val="7273C6"/>
              </a:solidFill>
            </p:spPr>
          </p:sp>
          <p:sp>
            <p:nvSpPr>
              <p:cNvPr id="136" name="Freeform 46">
                <a:extLst>
                  <a:ext uri="{FF2B5EF4-FFF2-40B4-BE49-F238E27FC236}">
                    <a16:creationId xmlns:a16="http://schemas.microsoft.com/office/drawing/2014/main" id="{6682CC9C-9929-4157-8250-B8B843209239}"/>
                  </a:ext>
                </a:extLst>
              </p:cNvPr>
              <p:cNvSpPr/>
              <p:nvPr/>
            </p:nvSpPr>
            <p:spPr>
              <a:xfrm>
                <a:off x="8955576" y="1375497"/>
                <a:ext cx="922459" cy="126433"/>
              </a:xfrm>
              <a:custGeom>
                <a:avLst/>
                <a:gdLst/>
                <a:ahLst/>
                <a:cxnLst/>
                <a:rect l="l" t="t" r="r" b="b"/>
                <a:pathLst>
                  <a:path w="922459" h="126433">
                    <a:moveTo>
                      <a:pt x="127000" y="63217"/>
                    </a:moveTo>
                    <a:cubicBezTo>
                      <a:pt x="126843" y="28257"/>
                      <a:pt x="98460" y="0"/>
                      <a:pt x="63500" y="0"/>
                    </a:cubicBezTo>
                    <a:cubicBezTo>
                      <a:pt x="28540" y="0"/>
                      <a:pt x="156" y="28257"/>
                      <a:pt x="0" y="63217"/>
                    </a:cubicBezTo>
                    <a:cubicBezTo>
                      <a:pt x="156" y="98176"/>
                      <a:pt x="28540" y="126433"/>
                      <a:pt x="63500" y="126433"/>
                    </a:cubicBezTo>
                    <a:cubicBezTo>
                      <a:pt x="98460" y="126433"/>
                      <a:pt x="126843" y="98176"/>
                      <a:pt x="127000" y="63217"/>
                    </a:cubicBezTo>
                    <a:close/>
                    <a:moveTo>
                      <a:pt x="63500" y="34642"/>
                    </a:moveTo>
                    <a:lnTo>
                      <a:pt x="63500" y="91792"/>
                    </a:lnTo>
                    <a:lnTo>
                      <a:pt x="922459" y="91792"/>
                    </a:lnTo>
                    <a:lnTo>
                      <a:pt x="922459" y="34642"/>
                    </a:lnTo>
                    <a:close/>
                  </a:path>
                </a:pathLst>
              </a:custGeom>
              <a:solidFill>
                <a:srgbClr val="786BBE"/>
              </a:solidFill>
            </p:spPr>
          </p:sp>
          <p:sp>
            <p:nvSpPr>
              <p:cNvPr id="137" name="Freeform 47">
                <a:extLst>
                  <a:ext uri="{FF2B5EF4-FFF2-40B4-BE49-F238E27FC236}">
                    <a16:creationId xmlns:a16="http://schemas.microsoft.com/office/drawing/2014/main" id="{B7854AC2-C424-4015-AE4B-E9EA56E0ED7C}"/>
                  </a:ext>
                </a:extLst>
              </p:cNvPr>
              <p:cNvSpPr/>
              <p:nvPr/>
            </p:nvSpPr>
            <p:spPr>
              <a:xfrm>
                <a:off x="9814535" y="1375497"/>
                <a:ext cx="924083" cy="141356"/>
              </a:xfrm>
              <a:custGeom>
                <a:avLst/>
                <a:gdLst/>
                <a:ahLst/>
                <a:cxnLst/>
                <a:rect l="l" t="t" r="r" b="b"/>
                <a:pathLst>
                  <a:path w="924083" h="141356">
                    <a:moveTo>
                      <a:pt x="127000" y="63217"/>
                    </a:moveTo>
                    <a:cubicBezTo>
                      <a:pt x="126843" y="28257"/>
                      <a:pt x="98460" y="0"/>
                      <a:pt x="63500" y="0"/>
                    </a:cubicBezTo>
                    <a:cubicBezTo>
                      <a:pt x="28540" y="0"/>
                      <a:pt x="157" y="28257"/>
                      <a:pt x="0" y="63217"/>
                    </a:cubicBezTo>
                    <a:cubicBezTo>
                      <a:pt x="157" y="98176"/>
                      <a:pt x="28540" y="126433"/>
                      <a:pt x="63500" y="126433"/>
                    </a:cubicBezTo>
                    <a:cubicBezTo>
                      <a:pt x="98460" y="126433"/>
                      <a:pt x="126843" y="98176"/>
                      <a:pt x="127000" y="63217"/>
                    </a:cubicBezTo>
                    <a:close/>
                    <a:moveTo>
                      <a:pt x="65124" y="34688"/>
                    </a:moveTo>
                    <a:lnTo>
                      <a:pt x="61876" y="91746"/>
                    </a:lnTo>
                    <a:lnTo>
                      <a:pt x="920836" y="141356"/>
                    </a:lnTo>
                    <a:lnTo>
                      <a:pt x="924083" y="84299"/>
                    </a:lnTo>
                    <a:close/>
                  </a:path>
                </a:pathLst>
              </a:custGeom>
              <a:solidFill>
                <a:srgbClr val="7E63B6"/>
              </a:solidFill>
            </p:spPr>
          </p:sp>
          <p:sp>
            <p:nvSpPr>
              <p:cNvPr id="138" name="Freeform 48">
                <a:extLst>
                  <a:ext uri="{FF2B5EF4-FFF2-40B4-BE49-F238E27FC236}">
                    <a16:creationId xmlns:a16="http://schemas.microsoft.com/office/drawing/2014/main" id="{4F046F00-D4DA-4D74-8F04-961752FF30FA}"/>
                  </a:ext>
                </a:extLst>
              </p:cNvPr>
              <p:cNvSpPr/>
              <p:nvPr/>
            </p:nvSpPr>
            <p:spPr>
              <a:xfrm>
                <a:off x="10673495" y="1360711"/>
                <a:ext cx="925691" cy="190830"/>
              </a:xfrm>
              <a:custGeom>
                <a:avLst/>
                <a:gdLst/>
                <a:ahLst/>
                <a:cxnLst/>
                <a:rect l="l" t="t" r="r" b="b"/>
                <a:pathLst>
                  <a:path w="925691" h="190830">
                    <a:moveTo>
                      <a:pt x="127000" y="127613"/>
                    </a:moveTo>
                    <a:cubicBezTo>
                      <a:pt x="126843" y="92654"/>
                      <a:pt x="98460" y="64397"/>
                      <a:pt x="63500" y="64397"/>
                    </a:cubicBezTo>
                    <a:cubicBezTo>
                      <a:pt x="28540" y="64397"/>
                      <a:pt x="157" y="92654"/>
                      <a:pt x="0" y="127613"/>
                    </a:cubicBezTo>
                    <a:cubicBezTo>
                      <a:pt x="157" y="162573"/>
                      <a:pt x="28540" y="190830"/>
                      <a:pt x="63500" y="190830"/>
                    </a:cubicBezTo>
                    <a:cubicBezTo>
                      <a:pt x="98460" y="190830"/>
                      <a:pt x="126843" y="162573"/>
                      <a:pt x="127000" y="127613"/>
                    </a:cubicBezTo>
                    <a:close/>
                    <a:moveTo>
                      <a:pt x="60268" y="99222"/>
                    </a:moveTo>
                    <a:lnTo>
                      <a:pt x="66732" y="156005"/>
                    </a:lnTo>
                    <a:lnTo>
                      <a:pt x="925691" y="56783"/>
                    </a:lnTo>
                    <a:lnTo>
                      <a:pt x="919228" y="0"/>
                    </a:lnTo>
                    <a:close/>
                  </a:path>
                </a:pathLst>
              </a:custGeom>
              <a:solidFill>
                <a:srgbClr val="825AAC"/>
              </a:solidFill>
            </p:spPr>
          </p:sp>
          <p:sp>
            <p:nvSpPr>
              <p:cNvPr id="139" name="Freeform 49">
                <a:extLst>
                  <a:ext uri="{FF2B5EF4-FFF2-40B4-BE49-F238E27FC236}">
                    <a16:creationId xmlns:a16="http://schemas.microsoft.com/office/drawing/2014/main" id="{6C0EA8B0-A071-41C3-BF0F-2FC9B0FCF8C7}"/>
                  </a:ext>
                </a:extLst>
              </p:cNvPr>
              <p:cNvSpPr/>
              <p:nvPr/>
            </p:nvSpPr>
            <p:spPr>
              <a:xfrm>
                <a:off x="11532454" y="1325886"/>
                <a:ext cx="933036" cy="437038"/>
              </a:xfrm>
              <a:custGeom>
                <a:avLst/>
                <a:gdLst/>
                <a:ahLst/>
                <a:cxnLst/>
                <a:rect l="l" t="t" r="r" b="b"/>
                <a:pathLst>
                  <a:path w="933036" h="437038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0" y="0"/>
                      <a:pt x="157" y="28258"/>
                      <a:pt x="0" y="63217"/>
                    </a:cubicBezTo>
                    <a:cubicBezTo>
                      <a:pt x="157" y="98176"/>
                      <a:pt x="28540" y="126433"/>
                      <a:pt x="63500" y="126433"/>
                    </a:cubicBezTo>
                    <a:cubicBezTo>
                      <a:pt x="98460" y="126433"/>
                      <a:pt x="126844" y="98176"/>
                      <a:pt x="127000" y="63217"/>
                    </a:cubicBezTo>
                    <a:close/>
                    <a:moveTo>
                      <a:pt x="74076" y="36671"/>
                    </a:moveTo>
                    <a:lnTo>
                      <a:pt x="52924" y="89763"/>
                    </a:lnTo>
                    <a:lnTo>
                      <a:pt x="911884" y="437038"/>
                    </a:lnTo>
                    <a:lnTo>
                      <a:pt x="933036" y="383947"/>
                    </a:lnTo>
                    <a:close/>
                  </a:path>
                </a:pathLst>
              </a:custGeom>
              <a:solidFill>
                <a:srgbClr val="8652A2"/>
              </a:solidFill>
            </p:spPr>
          </p:sp>
          <p:sp>
            <p:nvSpPr>
              <p:cNvPr id="140" name="Freeform 50">
                <a:extLst>
                  <a:ext uri="{FF2B5EF4-FFF2-40B4-BE49-F238E27FC236}">
                    <a16:creationId xmlns:a16="http://schemas.microsoft.com/office/drawing/2014/main" id="{6AD69A51-CF1E-46FF-BE95-36C363B558E1}"/>
                  </a:ext>
                </a:extLst>
              </p:cNvPr>
              <p:cNvSpPr/>
              <p:nvPr/>
            </p:nvSpPr>
            <p:spPr>
              <a:xfrm>
                <a:off x="12391414" y="1573940"/>
                <a:ext cx="985960" cy="225655"/>
              </a:xfrm>
              <a:custGeom>
                <a:avLst/>
                <a:gdLst/>
                <a:ahLst/>
                <a:cxnLst/>
                <a:rect l="l" t="t" r="r" b="b"/>
                <a:pathLst>
                  <a:path w="985960" h="225655">
                    <a:moveTo>
                      <a:pt x="127000" y="162439"/>
                    </a:moveTo>
                    <a:cubicBezTo>
                      <a:pt x="126844" y="127479"/>
                      <a:pt x="98460" y="99222"/>
                      <a:pt x="63500" y="99222"/>
                    </a:cubicBezTo>
                    <a:cubicBezTo>
                      <a:pt x="28540" y="99222"/>
                      <a:pt x="157" y="127479"/>
                      <a:pt x="0" y="162439"/>
                    </a:cubicBezTo>
                    <a:cubicBezTo>
                      <a:pt x="157" y="197398"/>
                      <a:pt x="28540" y="225655"/>
                      <a:pt x="63500" y="225655"/>
                    </a:cubicBezTo>
                    <a:cubicBezTo>
                      <a:pt x="98460" y="225655"/>
                      <a:pt x="126844" y="197398"/>
                      <a:pt x="127000" y="162439"/>
                    </a:cubicBezTo>
                    <a:close/>
                    <a:moveTo>
                      <a:pt x="60268" y="134047"/>
                    </a:moveTo>
                    <a:lnTo>
                      <a:pt x="66732" y="190830"/>
                    </a:lnTo>
                    <a:lnTo>
                      <a:pt x="925691" y="91609"/>
                    </a:lnTo>
                    <a:lnTo>
                      <a:pt x="919228" y="34825"/>
                    </a:lnTo>
                    <a:close/>
                    <a:moveTo>
                      <a:pt x="985960" y="63217"/>
                    </a:moveTo>
                    <a:cubicBezTo>
                      <a:pt x="985804" y="28258"/>
                      <a:pt x="957419" y="0"/>
                      <a:pt x="922460" y="0"/>
                    </a:cubicBezTo>
                    <a:cubicBezTo>
                      <a:pt x="887501" y="0"/>
                      <a:pt x="859117" y="28258"/>
                      <a:pt x="858960" y="63217"/>
                    </a:cubicBezTo>
                    <a:cubicBezTo>
                      <a:pt x="859117" y="98176"/>
                      <a:pt x="887501" y="126434"/>
                      <a:pt x="922460" y="126434"/>
                    </a:cubicBezTo>
                    <a:cubicBezTo>
                      <a:pt x="957419" y="126434"/>
                      <a:pt x="985804" y="98176"/>
                      <a:pt x="985960" y="63217"/>
                    </a:cubicBezTo>
                    <a:close/>
                  </a:path>
                </a:pathLst>
              </a:custGeom>
              <a:solidFill>
                <a:srgbClr val="894998"/>
              </a:solidFill>
            </p:spPr>
          </p:sp>
        </p:grpSp>
      </p:grpSp>
      <p:sp>
        <p:nvSpPr>
          <p:cNvPr id="146" name="TextBox 54">
            <a:extLst>
              <a:ext uri="{FF2B5EF4-FFF2-40B4-BE49-F238E27FC236}">
                <a16:creationId xmlns:a16="http://schemas.microsoft.com/office/drawing/2014/main" id="{0456B57B-6BC9-431A-B33D-C636A4075CBA}"/>
              </a:ext>
            </a:extLst>
          </p:cNvPr>
          <p:cNvSpPr txBox="1"/>
          <p:nvPr/>
        </p:nvSpPr>
        <p:spPr>
          <a:xfrm>
            <a:off x="3127993" y="2570594"/>
            <a:ext cx="329548" cy="163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87%</a:t>
            </a:r>
          </a:p>
        </p:txBody>
      </p:sp>
      <p:sp>
        <p:nvSpPr>
          <p:cNvPr id="147" name="TextBox 55">
            <a:extLst>
              <a:ext uri="{FF2B5EF4-FFF2-40B4-BE49-F238E27FC236}">
                <a16:creationId xmlns:a16="http://schemas.microsoft.com/office/drawing/2014/main" id="{53081385-01B7-4804-8404-C6759679319D}"/>
              </a:ext>
            </a:extLst>
          </p:cNvPr>
          <p:cNvSpPr txBox="1"/>
          <p:nvPr/>
        </p:nvSpPr>
        <p:spPr>
          <a:xfrm>
            <a:off x="3567071" y="2843530"/>
            <a:ext cx="306828" cy="163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76%</a:t>
            </a:r>
          </a:p>
        </p:txBody>
      </p:sp>
      <p:sp>
        <p:nvSpPr>
          <p:cNvPr id="148" name="TextBox 56">
            <a:extLst>
              <a:ext uri="{FF2B5EF4-FFF2-40B4-BE49-F238E27FC236}">
                <a16:creationId xmlns:a16="http://schemas.microsoft.com/office/drawing/2014/main" id="{F841CFA0-D754-4766-BA4A-87E3F4E76CAD}"/>
              </a:ext>
            </a:extLst>
          </p:cNvPr>
          <p:cNvSpPr txBox="1"/>
          <p:nvPr/>
        </p:nvSpPr>
        <p:spPr>
          <a:xfrm>
            <a:off x="3924251" y="2954655"/>
            <a:ext cx="272684" cy="163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72%</a:t>
            </a:r>
          </a:p>
        </p:txBody>
      </p:sp>
      <p:sp>
        <p:nvSpPr>
          <p:cNvPr id="149" name="TextBox 57">
            <a:extLst>
              <a:ext uri="{FF2B5EF4-FFF2-40B4-BE49-F238E27FC236}">
                <a16:creationId xmlns:a16="http://schemas.microsoft.com/office/drawing/2014/main" id="{30D5C3C0-2852-47C5-8F17-3F88CF6BA9DA}"/>
              </a:ext>
            </a:extLst>
          </p:cNvPr>
          <p:cNvSpPr txBox="1"/>
          <p:nvPr/>
        </p:nvSpPr>
        <p:spPr>
          <a:xfrm>
            <a:off x="4414139" y="3135630"/>
            <a:ext cx="319054" cy="163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65%</a:t>
            </a:r>
          </a:p>
        </p:txBody>
      </p:sp>
      <p:sp>
        <p:nvSpPr>
          <p:cNvPr id="150" name="TextBox 58">
            <a:extLst>
              <a:ext uri="{FF2B5EF4-FFF2-40B4-BE49-F238E27FC236}">
                <a16:creationId xmlns:a16="http://schemas.microsoft.com/office/drawing/2014/main" id="{F136D795-F0D2-4B47-823E-CAF17323F44B}"/>
              </a:ext>
            </a:extLst>
          </p:cNvPr>
          <p:cNvSpPr txBox="1"/>
          <p:nvPr/>
        </p:nvSpPr>
        <p:spPr>
          <a:xfrm>
            <a:off x="4842823" y="2989580"/>
            <a:ext cx="271399" cy="163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70%</a:t>
            </a:r>
          </a:p>
        </p:txBody>
      </p:sp>
      <p:sp>
        <p:nvSpPr>
          <p:cNvPr id="151" name="TextBox 59">
            <a:extLst>
              <a:ext uri="{FF2B5EF4-FFF2-40B4-BE49-F238E27FC236}">
                <a16:creationId xmlns:a16="http://schemas.microsoft.com/office/drawing/2014/main" id="{FAD09174-0D7F-415F-A24E-0A108A12CBBF}"/>
              </a:ext>
            </a:extLst>
          </p:cNvPr>
          <p:cNvSpPr txBox="1"/>
          <p:nvPr/>
        </p:nvSpPr>
        <p:spPr>
          <a:xfrm>
            <a:off x="5264344" y="2946400"/>
            <a:ext cx="327895" cy="163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72%</a:t>
            </a:r>
          </a:p>
        </p:txBody>
      </p:sp>
      <p:sp>
        <p:nvSpPr>
          <p:cNvPr id="152" name="TextBox 60">
            <a:extLst>
              <a:ext uri="{FF2B5EF4-FFF2-40B4-BE49-F238E27FC236}">
                <a16:creationId xmlns:a16="http://schemas.microsoft.com/office/drawing/2014/main" id="{BEDCB151-5063-4960-A8A3-E0633945153C}"/>
              </a:ext>
            </a:extLst>
          </p:cNvPr>
          <p:cNvSpPr txBox="1"/>
          <p:nvPr/>
        </p:nvSpPr>
        <p:spPr>
          <a:xfrm>
            <a:off x="5701937" y="3095625"/>
            <a:ext cx="270238" cy="163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69%</a:t>
            </a:r>
          </a:p>
        </p:txBody>
      </p:sp>
      <p:sp>
        <p:nvSpPr>
          <p:cNvPr id="153" name="TextBox 61">
            <a:extLst>
              <a:ext uri="{FF2B5EF4-FFF2-40B4-BE49-F238E27FC236}">
                <a16:creationId xmlns:a16="http://schemas.microsoft.com/office/drawing/2014/main" id="{7CE0F1EA-E21E-46FD-A56B-3A419955E9FC}"/>
              </a:ext>
            </a:extLst>
          </p:cNvPr>
          <p:cNvSpPr txBox="1"/>
          <p:nvPr/>
        </p:nvSpPr>
        <p:spPr>
          <a:xfrm>
            <a:off x="6142145" y="3019425"/>
            <a:ext cx="260101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+mj-lt"/>
              </a:rPr>
              <a:t>70%</a:t>
            </a:r>
          </a:p>
        </p:txBody>
      </p:sp>
      <p:sp>
        <p:nvSpPr>
          <p:cNvPr id="154" name="TextBox 62">
            <a:extLst>
              <a:ext uri="{FF2B5EF4-FFF2-40B4-BE49-F238E27FC236}">
                <a16:creationId xmlns:a16="http://schemas.microsoft.com/office/drawing/2014/main" id="{CDA11B07-3039-447C-A1DF-61F3B5228C5B}"/>
              </a:ext>
            </a:extLst>
          </p:cNvPr>
          <p:cNvSpPr txBox="1"/>
          <p:nvPr/>
        </p:nvSpPr>
        <p:spPr>
          <a:xfrm>
            <a:off x="6564545" y="3019425"/>
            <a:ext cx="260101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+mj-lt"/>
              </a:rPr>
              <a:t>69%</a:t>
            </a:r>
          </a:p>
        </p:txBody>
      </p:sp>
      <p:sp>
        <p:nvSpPr>
          <p:cNvPr id="155" name="TextBox 63">
            <a:extLst>
              <a:ext uri="{FF2B5EF4-FFF2-40B4-BE49-F238E27FC236}">
                <a16:creationId xmlns:a16="http://schemas.microsoft.com/office/drawing/2014/main" id="{E0244CE2-FF44-4443-9004-A2E441E3A10E}"/>
              </a:ext>
            </a:extLst>
          </p:cNvPr>
          <p:cNvSpPr txBox="1"/>
          <p:nvPr/>
        </p:nvSpPr>
        <p:spPr>
          <a:xfrm>
            <a:off x="6948471" y="3081655"/>
            <a:ext cx="260101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+mj-lt"/>
              </a:rPr>
              <a:t>67%</a:t>
            </a:r>
          </a:p>
        </p:txBody>
      </p:sp>
      <p:sp>
        <p:nvSpPr>
          <p:cNvPr id="156" name="TextBox 64">
            <a:extLst>
              <a:ext uri="{FF2B5EF4-FFF2-40B4-BE49-F238E27FC236}">
                <a16:creationId xmlns:a16="http://schemas.microsoft.com/office/drawing/2014/main" id="{B7143D4A-408E-4997-95D7-D7AE5B48FCAB}"/>
              </a:ext>
            </a:extLst>
          </p:cNvPr>
          <p:cNvSpPr txBox="1"/>
          <p:nvPr/>
        </p:nvSpPr>
        <p:spPr>
          <a:xfrm>
            <a:off x="7389920" y="2989580"/>
            <a:ext cx="260101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+mj-lt"/>
              </a:rPr>
              <a:t>71%</a:t>
            </a:r>
          </a:p>
        </p:txBody>
      </p:sp>
      <p:sp>
        <p:nvSpPr>
          <p:cNvPr id="157" name="TextBox 65">
            <a:extLst>
              <a:ext uri="{FF2B5EF4-FFF2-40B4-BE49-F238E27FC236}">
                <a16:creationId xmlns:a16="http://schemas.microsoft.com/office/drawing/2014/main" id="{DBFBACCE-D89F-492E-BE70-40B7B350DEB1}"/>
              </a:ext>
            </a:extLst>
          </p:cNvPr>
          <p:cNvSpPr txBox="1"/>
          <p:nvPr/>
        </p:nvSpPr>
        <p:spPr>
          <a:xfrm>
            <a:off x="7843502" y="2989580"/>
            <a:ext cx="260101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+mj-lt"/>
              </a:rPr>
              <a:t>71%</a:t>
            </a:r>
          </a:p>
        </p:txBody>
      </p:sp>
      <p:sp>
        <p:nvSpPr>
          <p:cNvPr id="158" name="TextBox 66">
            <a:extLst>
              <a:ext uri="{FF2B5EF4-FFF2-40B4-BE49-F238E27FC236}">
                <a16:creationId xmlns:a16="http://schemas.microsoft.com/office/drawing/2014/main" id="{5DFBC30B-D3AE-4C11-9E3E-3437F0DD6BFF}"/>
              </a:ext>
            </a:extLst>
          </p:cNvPr>
          <p:cNvSpPr txBox="1"/>
          <p:nvPr/>
        </p:nvSpPr>
        <p:spPr>
          <a:xfrm>
            <a:off x="8296511" y="3027680"/>
            <a:ext cx="260101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+mj-lt"/>
              </a:rPr>
              <a:t>70%</a:t>
            </a:r>
          </a:p>
        </p:txBody>
      </p:sp>
      <p:sp>
        <p:nvSpPr>
          <p:cNvPr id="159" name="TextBox 67">
            <a:extLst>
              <a:ext uri="{FF2B5EF4-FFF2-40B4-BE49-F238E27FC236}">
                <a16:creationId xmlns:a16="http://schemas.microsoft.com/office/drawing/2014/main" id="{FC33ADB1-8AF1-4719-BB0D-EC2B9B627FBB}"/>
              </a:ext>
            </a:extLst>
          </p:cNvPr>
          <p:cNvSpPr txBox="1"/>
          <p:nvPr/>
        </p:nvSpPr>
        <p:spPr>
          <a:xfrm>
            <a:off x="8706734" y="2946400"/>
            <a:ext cx="260101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+mj-lt"/>
              </a:rPr>
              <a:t>72%</a:t>
            </a:r>
          </a:p>
        </p:txBody>
      </p:sp>
      <p:sp>
        <p:nvSpPr>
          <p:cNvPr id="160" name="TextBox 68">
            <a:extLst>
              <a:ext uri="{FF2B5EF4-FFF2-40B4-BE49-F238E27FC236}">
                <a16:creationId xmlns:a16="http://schemas.microsoft.com/office/drawing/2014/main" id="{94488BF7-B021-47E7-B2D1-65F346804F6C}"/>
              </a:ext>
            </a:extLst>
          </p:cNvPr>
          <p:cNvSpPr txBox="1"/>
          <p:nvPr/>
        </p:nvSpPr>
        <p:spPr>
          <a:xfrm>
            <a:off x="9177935" y="3135630"/>
            <a:ext cx="260101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+mj-lt"/>
              </a:rPr>
              <a:t>65%</a:t>
            </a:r>
          </a:p>
        </p:txBody>
      </p:sp>
      <p:sp>
        <p:nvSpPr>
          <p:cNvPr id="161" name="TextBox 69">
            <a:extLst>
              <a:ext uri="{FF2B5EF4-FFF2-40B4-BE49-F238E27FC236}">
                <a16:creationId xmlns:a16="http://schemas.microsoft.com/office/drawing/2014/main" id="{F5EAB689-D4D2-44FF-8640-BFCF3AA023AA}"/>
              </a:ext>
            </a:extLst>
          </p:cNvPr>
          <p:cNvSpPr txBox="1"/>
          <p:nvPr/>
        </p:nvSpPr>
        <p:spPr>
          <a:xfrm>
            <a:off x="9536737" y="3092450"/>
            <a:ext cx="260101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+mj-lt"/>
              </a:rPr>
              <a:t>67%</a:t>
            </a:r>
          </a:p>
        </p:txBody>
      </p:sp>
    </p:spTree>
    <p:extLst>
      <p:ext uri="{BB962C8B-B14F-4D97-AF65-F5344CB8AC3E}">
        <p14:creationId xmlns:p14="http://schemas.microsoft.com/office/powerpoint/2010/main" val="3730001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9">
            <a:extLst>
              <a:ext uri="{FF2B5EF4-FFF2-40B4-BE49-F238E27FC236}">
                <a16:creationId xmlns:a16="http://schemas.microsoft.com/office/drawing/2014/main" id="{D918054A-9666-4EEA-BF11-C58AEDA810D3}"/>
              </a:ext>
            </a:extLst>
          </p:cNvPr>
          <p:cNvGrpSpPr/>
          <p:nvPr/>
        </p:nvGrpSpPr>
        <p:grpSpPr>
          <a:xfrm>
            <a:off x="5634661" y="2157894"/>
            <a:ext cx="4223938" cy="2524475"/>
            <a:chOff x="0" y="0"/>
            <a:chExt cx="5631918" cy="3365968"/>
          </a:xfrm>
        </p:grpSpPr>
        <p:grpSp>
          <p:nvGrpSpPr>
            <p:cNvPr id="68" name="Group 10">
              <a:extLst>
                <a:ext uri="{FF2B5EF4-FFF2-40B4-BE49-F238E27FC236}">
                  <a16:creationId xmlns:a16="http://schemas.microsoft.com/office/drawing/2014/main" id="{9C0B9EAD-354B-4367-8C36-BBB2F40901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3278" y="0"/>
              <a:ext cx="5275840" cy="3091440"/>
              <a:chOff x="0" y="0"/>
              <a:chExt cx="8270094" cy="4845958"/>
            </a:xfrm>
          </p:grpSpPr>
          <p:sp>
            <p:nvSpPr>
              <p:cNvPr id="135" name="Freeform 11">
                <a:extLst>
                  <a:ext uri="{FF2B5EF4-FFF2-40B4-BE49-F238E27FC236}">
                    <a16:creationId xmlns:a16="http://schemas.microsoft.com/office/drawing/2014/main" id="{D8CDE9BD-0CC8-4B96-B615-C73088E495D6}"/>
                  </a:ext>
                </a:extLst>
              </p:cNvPr>
              <p:cNvSpPr/>
              <p:nvPr/>
            </p:nvSpPr>
            <p:spPr>
              <a:xfrm>
                <a:off x="-6350" y="0"/>
                <a:ext cx="8282794" cy="4845958"/>
              </a:xfrm>
              <a:custGeom>
                <a:avLst/>
                <a:gdLst/>
                <a:ahLst/>
                <a:cxnLst/>
                <a:rect l="l" t="t" r="r" b="b"/>
                <a:pathLst>
                  <a:path w="8282794" h="4845958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4845958"/>
                    </a:lnTo>
                    <a:lnTo>
                      <a:pt x="0" y="4845958"/>
                    </a:lnTo>
                    <a:close/>
                    <a:moveTo>
                      <a:pt x="2067524" y="0"/>
                    </a:moveTo>
                    <a:lnTo>
                      <a:pt x="2080224" y="0"/>
                    </a:lnTo>
                    <a:lnTo>
                      <a:pt x="2080224" y="4845958"/>
                    </a:lnTo>
                    <a:lnTo>
                      <a:pt x="2067524" y="4845958"/>
                    </a:lnTo>
                    <a:close/>
                    <a:moveTo>
                      <a:pt x="4135047" y="0"/>
                    </a:moveTo>
                    <a:lnTo>
                      <a:pt x="4147747" y="0"/>
                    </a:lnTo>
                    <a:lnTo>
                      <a:pt x="4147747" y="4845958"/>
                    </a:lnTo>
                    <a:lnTo>
                      <a:pt x="4135047" y="4845958"/>
                    </a:lnTo>
                    <a:close/>
                    <a:moveTo>
                      <a:pt x="6202571" y="0"/>
                    </a:moveTo>
                    <a:lnTo>
                      <a:pt x="6215271" y="0"/>
                    </a:lnTo>
                    <a:lnTo>
                      <a:pt x="6215271" y="4845958"/>
                    </a:lnTo>
                    <a:lnTo>
                      <a:pt x="6202571" y="4845958"/>
                    </a:lnTo>
                    <a:close/>
                    <a:moveTo>
                      <a:pt x="8270094" y="0"/>
                    </a:moveTo>
                    <a:lnTo>
                      <a:pt x="8282794" y="0"/>
                    </a:lnTo>
                    <a:lnTo>
                      <a:pt x="8282794" y="4845958"/>
                    </a:lnTo>
                    <a:lnTo>
                      <a:pt x="8270094" y="4845958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</p:spPr>
          </p:sp>
        </p:grpSp>
        <p:sp>
          <p:nvSpPr>
            <p:cNvPr id="69" name="TextBox 12">
              <a:extLst>
                <a:ext uri="{FF2B5EF4-FFF2-40B4-BE49-F238E27FC236}">
                  <a16:creationId xmlns:a16="http://schemas.microsoft.com/office/drawing/2014/main" id="{B09DDFB7-D22A-4DD4-96A1-03DAD977FC47}"/>
                </a:ext>
              </a:extLst>
            </p:cNvPr>
            <p:cNvSpPr txBox="1"/>
            <p:nvPr/>
          </p:nvSpPr>
          <p:spPr>
            <a:xfrm>
              <a:off x="7699" y="3147531"/>
              <a:ext cx="251157" cy="21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0%</a:t>
              </a:r>
            </a:p>
          </p:txBody>
        </p:sp>
        <p:sp>
          <p:nvSpPr>
            <p:cNvPr id="70" name="TextBox 13">
              <a:extLst>
                <a:ext uri="{FF2B5EF4-FFF2-40B4-BE49-F238E27FC236}">
                  <a16:creationId xmlns:a16="http://schemas.microsoft.com/office/drawing/2014/main" id="{97D095B3-2A4E-4FF6-A945-13245BEA17C2}"/>
                </a:ext>
              </a:extLst>
            </p:cNvPr>
            <p:cNvSpPr txBox="1"/>
            <p:nvPr/>
          </p:nvSpPr>
          <p:spPr>
            <a:xfrm>
              <a:off x="1278048" y="3147532"/>
              <a:ext cx="348380" cy="21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25%</a:t>
              </a:r>
            </a:p>
          </p:txBody>
        </p:sp>
        <p:sp>
          <p:nvSpPr>
            <p:cNvPr id="71" name="TextBox 14">
              <a:extLst>
                <a:ext uri="{FF2B5EF4-FFF2-40B4-BE49-F238E27FC236}">
                  <a16:creationId xmlns:a16="http://schemas.microsoft.com/office/drawing/2014/main" id="{944C901F-4191-41A0-9456-5455B210C9E0}"/>
                </a:ext>
              </a:extLst>
            </p:cNvPr>
            <p:cNvSpPr txBox="1"/>
            <p:nvPr/>
          </p:nvSpPr>
          <p:spPr>
            <a:xfrm>
              <a:off x="2597008" y="3147532"/>
              <a:ext cx="348380" cy="21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50%</a:t>
              </a:r>
            </a:p>
          </p:txBody>
        </p:sp>
        <p:sp>
          <p:nvSpPr>
            <p:cNvPr id="72" name="TextBox 15">
              <a:extLst>
                <a:ext uri="{FF2B5EF4-FFF2-40B4-BE49-F238E27FC236}">
                  <a16:creationId xmlns:a16="http://schemas.microsoft.com/office/drawing/2014/main" id="{4CA399F0-BFFF-4A05-BE9E-D14371DF71AA}"/>
                </a:ext>
              </a:extLst>
            </p:cNvPr>
            <p:cNvSpPr txBox="1"/>
            <p:nvPr/>
          </p:nvSpPr>
          <p:spPr>
            <a:xfrm>
              <a:off x="3915968" y="3147532"/>
              <a:ext cx="348380" cy="21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75%</a:t>
              </a:r>
            </a:p>
          </p:txBody>
        </p:sp>
        <p:sp>
          <p:nvSpPr>
            <p:cNvPr id="73" name="TextBox 16">
              <a:extLst>
                <a:ext uri="{FF2B5EF4-FFF2-40B4-BE49-F238E27FC236}">
                  <a16:creationId xmlns:a16="http://schemas.microsoft.com/office/drawing/2014/main" id="{9456CA4E-93D0-4614-8BAB-0ADB7B16FBCE}"/>
                </a:ext>
              </a:extLst>
            </p:cNvPr>
            <p:cNvSpPr txBox="1"/>
            <p:nvPr/>
          </p:nvSpPr>
          <p:spPr>
            <a:xfrm>
              <a:off x="5186317" y="3147532"/>
              <a:ext cx="445601" cy="21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100%</a:t>
              </a:r>
            </a:p>
          </p:txBody>
        </p:sp>
        <p:sp>
          <p:nvSpPr>
            <p:cNvPr id="74" name="TextBox 17">
              <a:extLst>
                <a:ext uri="{FF2B5EF4-FFF2-40B4-BE49-F238E27FC236}">
                  <a16:creationId xmlns:a16="http://schemas.microsoft.com/office/drawing/2014/main" id="{67DACA7B-D5D9-49CA-8A0F-A0C5798F25A0}"/>
                </a:ext>
              </a:extLst>
            </p:cNvPr>
            <p:cNvSpPr txBox="1"/>
            <p:nvPr/>
          </p:nvSpPr>
          <p:spPr>
            <a:xfrm>
              <a:off x="0" y="334597"/>
              <a:ext cx="48611" cy="21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 </a:t>
              </a:r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BFD20400-1075-42C2-AA21-5A3AA00F77B1}"/>
                </a:ext>
              </a:extLst>
            </p:cNvPr>
            <p:cNvSpPr txBox="1"/>
            <p:nvPr/>
          </p:nvSpPr>
          <p:spPr>
            <a:xfrm>
              <a:off x="0" y="1416601"/>
              <a:ext cx="48611" cy="21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 </a:t>
              </a:r>
            </a:p>
          </p:txBody>
        </p:sp>
        <p:sp>
          <p:nvSpPr>
            <p:cNvPr id="76" name="TextBox 19">
              <a:extLst>
                <a:ext uri="{FF2B5EF4-FFF2-40B4-BE49-F238E27FC236}">
                  <a16:creationId xmlns:a16="http://schemas.microsoft.com/office/drawing/2014/main" id="{365323DA-0BF2-43ED-9A49-3E0CAEE5D8CD}"/>
                </a:ext>
              </a:extLst>
            </p:cNvPr>
            <p:cNvSpPr txBox="1"/>
            <p:nvPr/>
          </p:nvSpPr>
          <p:spPr>
            <a:xfrm>
              <a:off x="0" y="2498605"/>
              <a:ext cx="48611" cy="21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</a:rPr>
                <a:t> </a:t>
              </a:r>
            </a:p>
          </p:txBody>
        </p:sp>
        <p:grpSp>
          <p:nvGrpSpPr>
            <p:cNvPr id="77" name="Group 20">
              <a:extLst>
                <a:ext uri="{FF2B5EF4-FFF2-40B4-BE49-F238E27FC236}">
                  <a16:creationId xmlns:a16="http://schemas.microsoft.com/office/drawing/2014/main" id="{4095A0FA-C3EB-47E0-A35A-16AA01AD43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3278" y="0"/>
              <a:ext cx="5275840" cy="3091440"/>
              <a:chOff x="0" y="0"/>
              <a:chExt cx="8270094" cy="4845958"/>
            </a:xfrm>
          </p:grpSpPr>
          <p:sp>
            <p:nvSpPr>
              <p:cNvPr id="78" name="Freeform 21">
                <a:extLst>
                  <a:ext uri="{FF2B5EF4-FFF2-40B4-BE49-F238E27FC236}">
                    <a16:creationId xmlns:a16="http://schemas.microsoft.com/office/drawing/2014/main" id="{BB0B5EE1-1DC3-469B-8CA8-39BD10A2FDCF}"/>
                  </a:ext>
                </a:extLst>
              </p:cNvPr>
              <p:cNvSpPr/>
              <p:nvPr/>
            </p:nvSpPr>
            <p:spPr>
              <a:xfrm>
                <a:off x="0" y="0"/>
                <a:ext cx="8276444" cy="1453787"/>
              </a:xfrm>
              <a:custGeom>
                <a:avLst/>
                <a:gdLst/>
                <a:ahLst/>
                <a:cxnLst/>
                <a:rect l="l" t="t" r="r" b="b"/>
                <a:pathLst>
                  <a:path w="8276444" h="1453787">
                    <a:moveTo>
                      <a:pt x="0" y="0"/>
                    </a:moveTo>
                    <a:lnTo>
                      <a:pt x="8160141" y="0"/>
                    </a:lnTo>
                    <a:cubicBezTo>
                      <a:pt x="8224374" y="0"/>
                      <a:pt x="8276444" y="52071"/>
                      <a:pt x="8276444" y="116303"/>
                    </a:cubicBezTo>
                    <a:lnTo>
                      <a:pt x="8276444" y="1337484"/>
                    </a:lnTo>
                    <a:cubicBezTo>
                      <a:pt x="8276444" y="1401717"/>
                      <a:pt x="8224374" y="1453787"/>
                      <a:pt x="8160141" y="1453787"/>
                    </a:cubicBezTo>
                    <a:lnTo>
                      <a:pt x="0" y="1453787"/>
                    </a:lnTo>
                    <a:close/>
                  </a:path>
                </a:pathLst>
              </a:custGeom>
              <a:solidFill>
                <a:srgbClr val="5E3C84"/>
              </a:solidFill>
            </p:spPr>
          </p:sp>
          <p:sp>
            <p:nvSpPr>
              <p:cNvPr id="79" name="Freeform 22">
                <a:extLst>
                  <a:ext uri="{FF2B5EF4-FFF2-40B4-BE49-F238E27FC236}">
                    <a16:creationId xmlns:a16="http://schemas.microsoft.com/office/drawing/2014/main" id="{05DF6615-62F6-46DE-B574-5C6D313EB300}"/>
                  </a:ext>
                </a:extLst>
              </p:cNvPr>
              <p:cNvSpPr/>
              <p:nvPr/>
            </p:nvSpPr>
            <p:spPr>
              <a:xfrm>
                <a:off x="0" y="1696085"/>
                <a:ext cx="8276444" cy="1453787"/>
              </a:xfrm>
              <a:custGeom>
                <a:avLst/>
                <a:gdLst/>
                <a:ahLst/>
                <a:cxnLst/>
                <a:rect l="l" t="t" r="r" b="b"/>
                <a:pathLst>
                  <a:path w="8276444" h="1453787">
                    <a:moveTo>
                      <a:pt x="0" y="0"/>
                    </a:moveTo>
                    <a:lnTo>
                      <a:pt x="8160141" y="0"/>
                    </a:lnTo>
                    <a:cubicBezTo>
                      <a:pt x="8224374" y="0"/>
                      <a:pt x="8276444" y="52071"/>
                      <a:pt x="8276444" y="116303"/>
                    </a:cubicBezTo>
                    <a:lnTo>
                      <a:pt x="8276444" y="1337485"/>
                    </a:lnTo>
                    <a:cubicBezTo>
                      <a:pt x="8276444" y="1401717"/>
                      <a:pt x="8224374" y="1453788"/>
                      <a:pt x="8160141" y="1453788"/>
                    </a:cubicBezTo>
                    <a:lnTo>
                      <a:pt x="0" y="1453788"/>
                    </a:lnTo>
                    <a:close/>
                  </a:path>
                </a:pathLst>
              </a:custGeom>
              <a:solidFill>
                <a:srgbClr val="5E3C84"/>
              </a:solidFill>
            </p:spPr>
          </p:sp>
          <p:sp>
            <p:nvSpPr>
              <p:cNvPr id="80" name="Freeform 23">
                <a:extLst>
                  <a:ext uri="{FF2B5EF4-FFF2-40B4-BE49-F238E27FC236}">
                    <a16:creationId xmlns:a16="http://schemas.microsoft.com/office/drawing/2014/main" id="{77F9A8F2-4AF0-4FB6-8CC3-E7135C28CC36}"/>
                  </a:ext>
                </a:extLst>
              </p:cNvPr>
              <p:cNvSpPr/>
              <p:nvPr/>
            </p:nvSpPr>
            <p:spPr>
              <a:xfrm>
                <a:off x="0" y="3392170"/>
                <a:ext cx="8276444" cy="1453788"/>
              </a:xfrm>
              <a:custGeom>
                <a:avLst/>
                <a:gdLst/>
                <a:ahLst/>
                <a:cxnLst/>
                <a:rect l="l" t="t" r="r" b="b"/>
                <a:pathLst>
                  <a:path w="8276444" h="1453788">
                    <a:moveTo>
                      <a:pt x="0" y="0"/>
                    </a:moveTo>
                    <a:lnTo>
                      <a:pt x="8160141" y="0"/>
                    </a:lnTo>
                    <a:cubicBezTo>
                      <a:pt x="8224374" y="0"/>
                      <a:pt x="8276444" y="52071"/>
                      <a:pt x="8276444" y="116303"/>
                    </a:cubicBezTo>
                    <a:lnTo>
                      <a:pt x="8276444" y="1337485"/>
                    </a:lnTo>
                    <a:cubicBezTo>
                      <a:pt x="8276444" y="1401718"/>
                      <a:pt x="8224374" y="1453788"/>
                      <a:pt x="8160141" y="1453788"/>
                    </a:cubicBezTo>
                    <a:lnTo>
                      <a:pt x="0" y="1453788"/>
                    </a:lnTo>
                    <a:close/>
                  </a:path>
                </a:pathLst>
              </a:custGeom>
              <a:solidFill>
                <a:srgbClr val="5E3C84"/>
              </a:solidFill>
            </p:spPr>
          </p:sp>
          <p:sp>
            <p:nvSpPr>
              <p:cNvPr id="81" name="Freeform 24">
                <a:extLst>
                  <a:ext uri="{FF2B5EF4-FFF2-40B4-BE49-F238E27FC236}">
                    <a16:creationId xmlns:a16="http://schemas.microsoft.com/office/drawing/2014/main" id="{98F7EE93-06D6-4B76-8B0F-D2AF7360D75D}"/>
                  </a:ext>
                </a:extLst>
              </p:cNvPr>
              <p:cNvSpPr/>
              <p:nvPr/>
            </p:nvSpPr>
            <p:spPr>
              <a:xfrm>
                <a:off x="0" y="0"/>
                <a:ext cx="7200506" cy="1453787"/>
              </a:xfrm>
              <a:custGeom>
                <a:avLst/>
                <a:gdLst/>
                <a:ahLst/>
                <a:cxnLst/>
                <a:rect l="l" t="t" r="r" b="b"/>
                <a:pathLst>
                  <a:path w="7200506" h="1453787">
                    <a:moveTo>
                      <a:pt x="0" y="0"/>
                    </a:moveTo>
                    <a:lnTo>
                      <a:pt x="7200506" y="0"/>
                    </a:lnTo>
                    <a:lnTo>
                      <a:pt x="7200506" y="1453787"/>
                    </a:lnTo>
                    <a:lnTo>
                      <a:pt x="0" y="1453787"/>
                    </a:lnTo>
                    <a:close/>
                  </a:path>
                </a:pathLst>
              </a:custGeom>
              <a:solidFill>
                <a:srgbClr val="8A65B4"/>
              </a:solidFill>
            </p:spPr>
          </p:sp>
          <p:sp>
            <p:nvSpPr>
              <p:cNvPr id="82" name="Freeform 25">
                <a:extLst>
                  <a:ext uri="{FF2B5EF4-FFF2-40B4-BE49-F238E27FC236}">
                    <a16:creationId xmlns:a16="http://schemas.microsoft.com/office/drawing/2014/main" id="{EDD7FC23-EF05-4D3A-834B-7005CE321FDE}"/>
                  </a:ext>
                </a:extLst>
              </p:cNvPr>
              <p:cNvSpPr/>
              <p:nvPr/>
            </p:nvSpPr>
            <p:spPr>
              <a:xfrm>
                <a:off x="0" y="1696085"/>
                <a:ext cx="7034978" cy="1453787"/>
              </a:xfrm>
              <a:custGeom>
                <a:avLst/>
                <a:gdLst/>
                <a:ahLst/>
                <a:cxnLst/>
                <a:rect l="l" t="t" r="r" b="b"/>
                <a:pathLst>
                  <a:path w="7034978" h="1453787">
                    <a:moveTo>
                      <a:pt x="0" y="0"/>
                    </a:moveTo>
                    <a:lnTo>
                      <a:pt x="7034978" y="0"/>
                    </a:lnTo>
                    <a:lnTo>
                      <a:pt x="7034978" y="1453788"/>
                    </a:lnTo>
                    <a:lnTo>
                      <a:pt x="0" y="1453788"/>
                    </a:lnTo>
                    <a:close/>
                  </a:path>
                </a:pathLst>
              </a:custGeom>
              <a:solidFill>
                <a:srgbClr val="8A65B4"/>
              </a:solidFill>
            </p:spPr>
          </p:sp>
          <p:sp>
            <p:nvSpPr>
              <p:cNvPr id="83" name="Freeform 26">
                <a:extLst>
                  <a:ext uri="{FF2B5EF4-FFF2-40B4-BE49-F238E27FC236}">
                    <a16:creationId xmlns:a16="http://schemas.microsoft.com/office/drawing/2014/main" id="{37C3E2CB-35D9-4C40-B9B0-417F5EB51F7F}"/>
                  </a:ext>
                </a:extLst>
              </p:cNvPr>
              <p:cNvSpPr/>
              <p:nvPr/>
            </p:nvSpPr>
            <p:spPr>
              <a:xfrm>
                <a:off x="0" y="3392170"/>
                <a:ext cx="7117742" cy="1453788"/>
              </a:xfrm>
              <a:custGeom>
                <a:avLst/>
                <a:gdLst/>
                <a:ahLst/>
                <a:cxnLst/>
                <a:rect l="l" t="t" r="r" b="b"/>
                <a:pathLst>
                  <a:path w="7117742" h="1453788">
                    <a:moveTo>
                      <a:pt x="0" y="0"/>
                    </a:moveTo>
                    <a:lnTo>
                      <a:pt x="7117742" y="0"/>
                    </a:lnTo>
                    <a:lnTo>
                      <a:pt x="7117742" y="1453788"/>
                    </a:lnTo>
                    <a:lnTo>
                      <a:pt x="0" y="1453788"/>
                    </a:lnTo>
                    <a:close/>
                  </a:path>
                </a:pathLst>
              </a:custGeom>
              <a:solidFill>
                <a:srgbClr val="8A65B4"/>
              </a:solidFill>
            </p:spPr>
          </p:sp>
          <p:sp>
            <p:nvSpPr>
              <p:cNvPr id="84" name="Freeform 27">
                <a:extLst>
                  <a:ext uri="{FF2B5EF4-FFF2-40B4-BE49-F238E27FC236}">
                    <a16:creationId xmlns:a16="http://schemas.microsoft.com/office/drawing/2014/main" id="{562E9405-FFCC-4B7F-AD46-4209A4C8A479}"/>
                  </a:ext>
                </a:extLst>
              </p:cNvPr>
              <p:cNvSpPr/>
              <p:nvPr/>
            </p:nvSpPr>
            <p:spPr>
              <a:xfrm>
                <a:off x="0" y="0"/>
                <a:ext cx="5379689" cy="1453787"/>
              </a:xfrm>
              <a:custGeom>
                <a:avLst/>
                <a:gdLst/>
                <a:ahLst/>
                <a:cxnLst/>
                <a:rect l="l" t="t" r="r" b="b"/>
                <a:pathLst>
                  <a:path w="5379689" h="1453787">
                    <a:moveTo>
                      <a:pt x="0" y="0"/>
                    </a:moveTo>
                    <a:lnTo>
                      <a:pt x="5379689" y="0"/>
                    </a:lnTo>
                    <a:lnTo>
                      <a:pt x="5379689" y="1453787"/>
                    </a:lnTo>
                    <a:lnTo>
                      <a:pt x="0" y="1453787"/>
                    </a:lnTo>
                    <a:close/>
                  </a:path>
                </a:pathLst>
              </a:custGeom>
              <a:solidFill>
                <a:srgbClr val="617FC2"/>
              </a:solidFill>
            </p:spPr>
          </p:sp>
          <p:sp>
            <p:nvSpPr>
              <p:cNvPr id="85" name="Freeform 28">
                <a:extLst>
                  <a:ext uri="{FF2B5EF4-FFF2-40B4-BE49-F238E27FC236}">
                    <a16:creationId xmlns:a16="http://schemas.microsoft.com/office/drawing/2014/main" id="{50E3E3C5-79AB-4392-AB1E-847F9973D226}"/>
                  </a:ext>
                </a:extLst>
              </p:cNvPr>
              <p:cNvSpPr/>
              <p:nvPr/>
            </p:nvSpPr>
            <p:spPr>
              <a:xfrm>
                <a:off x="0" y="1696085"/>
                <a:ext cx="5048631" cy="1453787"/>
              </a:xfrm>
              <a:custGeom>
                <a:avLst/>
                <a:gdLst/>
                <a:ahLst/>
                <a:cxnLst/>
                <a:rect l="l" t="t" r="r" b="b"/>
                <a:pathLst>
                  <a:path w="5048631" h="1453787">
                    <a:moveTo>
                      <a:pt x="0" y="0"/>
                    </a:moveTo>
                    <a:lnTo>
                      <a:pt x="5048631" y="0"/>
                    </a:lnTo>
                    <a:lnTo>
                      <a:pt x="5048631" y="1453788"/>
                    </a:lnTo>
                    <a:lnTo>
                      <a:pt x="0" y="1453788"/>
                    </a:lnTo>
                    <a:close/>
                  </a:path>
                </a:pathLst>
              </a:custGeom>
              <a:solidFill>
                <a:srgbClr val="617FC2"/>
              </a:solidFill>
            </p:spPr>
          </p:sp>
          <p:sp>
            <p:nvSpPr>
              <p:cNvPr id="86" name="Freeform 29">
                <a:extLst>
                  <a:ext uri="{FF2B5EF4-FFF2-40B4-BE49-F238E27FC236}">
                    <a16:creationId xmlns:a16="http://schemas.microsoft.com/office/drawing/2014/main" id="{92319CAF-FDCC-4C1F-BEA9-EB1BBA619E76}"/>
                  </a:ext>
                </a:extLst>
              </p:cNvPr>
              <p:cNvSpPr/>
              <p:nvPr/>
            </p:nvSpPr>
            <p:spPr>
              <a:xfrm>
                <a:off x="0" y="3392170"/>
                <a:ext cx="4883102" cy="1453788"/>
              </a:xfrm>
              <a:custGeom>
                <a:avLst/>
                <a:gdLst/>
                <a:ahLst/>
                <a:cxnLst/>
                <a:rect l="l" t="t" r="r" b="b"/>
                <a:pathLst>
                  <a:path w="4883102" h="1453788">
                    <a:moveTo>
                      <a:pt x="0" y="0"/>
                    </a:moveTo>
                    <a:lnTo>
                      <a:pt x="4883102" y="0"/>
                    </a:lnTo>
                    <a:lnTo>
                      <a:pt x="4883102" y="1453788"/>
                    </a:lnTo>
                    <a:lnTo>
                      <a:pt x="0" y="1453788"/>
                    </a:lnTo>
                    <a:close/>
                  </a:path>
                </a:pathLst>
              </a:custGeom>
              <a:solidFill>
                <a:srgbClr val="617FC2"/>
              </a:solidFill>
            </p:spPr>
          </p:sp>
          <p:sp>
            <p:nvSpPr>
              <p:cNvPr id="87" name="Freeform 30">
                <a:extLst>
                  <a:ext uri="{FF2B5EF4-FFF2-40B4-BE49-F238E27FC236}">
                    <a16:creationId xmlns:a16="http://schemas.microsoft.com/office/drawing/2014/main" id="{5C79B61D-BB32-46B3-8245-2327B90E59D2}"/>
                  </a:ext>
                </a:extLst>
              </p:cNvPr>
              <p:cNvSpPr/>
              <p:nvPr/>
            </p:nvSpPr>
            <p:spPr>
              <a:xfrm>
                <a:off x="0" y="0"/>
                <a:ext cx="2979520" cy="1453787"/>
              </a:xfrm>
              <a:custGeom>
                <a:avLst/>
                <a:gdLst/>
                <a:ahLst/>
                <a:cxnLst/>
                <a:rect l="l" t="t" r="r" b="b"/>
                <a:pathLst>
                  <a:path w="2979520" h="1453787">
                    <a:moveTo>
                      <a:pt x="0" y="0"/>
                    </a:moveTo>
                    <a:lnTo>
                      <a:pt x="2979520" y="0"/>
                    </a:lnTo>
                    <a:lnTo>
                      <a:pt x="2979520" y="1453787"/>
                    </a:lnTo>
                    <a:lnTo>
                      <a:pt x="0" y="1453787"/>
                    </a:lnTo>
                    <a:close/>
                  </a:path>
                </a:pathLst>
              </a:custGeom>
              <a:solidFill>
                <a:srgbClr val="4794DB"/>
              </a:solidFill>
            </p:spPr>
          </p:sp>
          <p:sp>
            <p:nvSpPr>
              <p:cNvPr id="88" name="Freeform 31">
                <a:extLst>
                  <a:ext uri="{FF2B5EF4-FFF2-40B4-BE49-F238E27FC236}">
                    <a16:creationId xmlns:a16="http://schemas.microsoft.com/office/drawing/2014/main" id="{9BAD2A0C-C4B6-4965-9FEA-B71D02580D7C}"/>
                  </a:ext>
                </a:extLst>
              </p:cNvPr>
              <p:cNvSpPr/>
              <p:nvPr/>
            </p:nvSpPr>
            <p:spPr>
              <a:xfrm>
                <a:off x="0" y="1696085"/>
                <a:ext cx="2813991" cy="1453787"/>
              </a:xfrm>
              <a:custGeom>
                <a:avLst/>
                <a:gdLst/>
                <a:ahLst/>
                <a:cxnLst/>
                <a:rect l="l" t="t" r="r" b="b"/>
                <a:pathLst>
                  <a:path w="2813991" h="1453787">
                    <a:moveTo>
                      <a:pt x="0" y="0"/>
                    </a:moveTo>
                    <a:lnTo>
                      <a:pt x="2813991" y="0"/>
                    </a:lnTo>
                    <a:lnTo>
                      <a:pt x="2813991" y="1453788"/>
                    </a:lnTo>
                    <a:lnTo>
                      <a:pt x="0" y="1453788"/>
                    </a:lnTo>
                    <a:close/>
                  </a:path>
                </a:pathLst>
              </a:custGeom>
              <a:solidFill>
                <a:srgbClr val="4794DB"/>
              </a:solidFill>
            </p:spPr>
          </p:sp>
          <p:sp>
            <p:nvSpPr>
              <p:cNvPr id="89" name="Freeform 32">
                <a:extLst>
                  <a:ext uri="{FF2B5EF4-FFF2-40B4-BE49-F238E27FC236}">
                    <a16:creationId xmlns:a16="http://schemas.microsoft.com/office/drawing/2014/main" id="{ED114FE5-E873-48C0-ACAD-2680F2E95E13}"/>
                  </a:ext>
                </a:extLst>
              </p:cNvPr>
              <p:cNvSpPr/>
              <p:nvPr/>
            </p:nvSpPr>
            <p:spPr>
              <a:xfrm>
                <a:off x="0" y="3392170"/>
                <a:ext cx="2896756" cy="1453788"/>
              </a:xfrm>
              <a:custGeom>
                <a:avLst/>
                <a:gdLst/>
                <a:ahLst/>
                <a:cxnLst/>
                <a:rect l="l" t="t" r="r" b="b"/>
                <a:pathLst>
                  <a:path w="2896756" h="1453788">
                    <a:moveTo>
                      <a:pt x="0" y="0"/>
                    </a:moveTo>
                    <a:lnTo>
                      <a:pt x="2896756" y="0"/>
                    </a:lnTo>
                    <a:lnTo>
                      <a:pt x="2896756" y="1453788"/>
                    </a:lnTo>
                    <a:lnTo>
                      <a:pt x="0" y="1453788"/>
                    </a:lnTo>
                    <a:close/>
                  </a:path>
                </a:pathLst>
              </a:custGeom>
              <a:solidFill>
                <a:srgbClr val="4794DB"/>
              </a:solidFill>
            </p:spPr>
          </p:sp>
          <p:sp>
            <p:nvSpPr>
              <p:cNvPr id="90" name="Freeform 33">
                <a:extLst>
                  <a:ext uri="{FF2B5EF4-FFF2-40B4-BE49-F238E27FC236}">
                    <a16:creationId xmlns:a16="http://schemas.microsoft.com/office/drawing/2014/main" id="{87F84BD0-0528-4D29-A499-BC4CAAB9182E}"/>
                  </a:ext>
                </a:extLst>
              </p:cNvPr>
              <p:cNvSpPr/>
              <p:nvPr/>
            </p:nvSpPr>
            <p:spPr>
              <a:xfrm>
                <a:off x="0" y="0"/>
                <a:ext cx="1324231" cy="1453787"/>
              </a:xfrm>
              <a:custGeom>
                <a:avLst/>
                <a:gdLst/>
                <a:ahLst/>
                <a:cxnLst/>
                <a:rect l="l" t="t" r="r" b="b"/>
                <a:pathLst>
                  <a:path w="1324231" h="1453787">
                    <a:moveTo>
                      <a:pt x="0" y="0"/>
                    </a:moveTo>
                    <a:lnTo>
                      <a:pt x="1324231" y="0"/>
                    </a:lnTo>
                    <a:lnTo>
                      <a:pt x="1324231" y="1453787"/>
                    </a:lnTo>
                    <a:lnTo>
                      <a:pt x="0" y="1453787"/>
                    </a:lnTo>
                    <a:close/>
                  </a:path>
                </a:pathLst>
              </a:custGeom>
              <a:solidFill>
                <a:srgbClr val="38B5E6"/>
              </a:solidFill>
            </p:spPr>
          </p:sp>
          <p:sp>
            <p:nvSpPr>
              <p:cNvPr id="91" name="Freeform 34">
                <a:extLst>
                  <a:ext uri="{FF2B5EF4-FFF2-40B4-BE49-F238E27FC236}">
                    <a16:creationId xmlns:a16="http://schemas.microsoft.com/office/drawing/2014/main" id="{C6135E74-2070-47C5-9BE2-D22ED233B3D4}"/>
                  </a:ext>
                </a:extLst>
              </p:cNvPr>
              <p:cNvSpPr/>
              <p:nvPr/>
            </p:nvSpPr>
            <p:spPr>
              <a:xfrm>
                <a:off x="0" y="1696085"/>
                <a:ext cx="993173" cy="1453787"/>
              </a:xfrm>
              <a:custGeom>
                <a:avLst/>
                <a:gdLst/>
                <a:ahLst/>
                <a:cxnLst/>
                <a:rect l="l" t="t" r="r" b="b"/>
                <a:pathLst>
                  <a:path w="993173" h="1453787">
                    <a:moveTo>
                      <a:pt x="0" y="0"/>
                    </a:moveTo>
                    <a:lnTo>
                      <a:pt x="993173" y="0"/>
                    </a:lnTo>
                    <a:lnTo>
                      <a:pt x="993173" y="1453788"/>
                    </a:lnTo>
                    <a:lnTo>
                      <a:pt x="0" y="1453788"/>
                    </a:lnTo>
                    <a:close/>
                  </a:path>
                </a:pathLst>
              </a:custGeom>
              <a:solidFill>
                <a:srgbClr val="38B5E6"/>
              </a:solidFill>
            </p:spPr>
          </p:sp>
          <p:sp>
            <p:nvSpPr>
              <p:cNvPr id="92" name="Freeform 35">
                <a:extLst>
                  <a:ext uri="{FF2B5EF4-FFF2-40B4-BE49-F238E27FC236}">
                    <a16:creationId xmlns:a16="http://schemas.microsoft.com/office/drawing/2014/main" id="{DB7A68C2-F892-414B-96CD-3EA8DDB96349}"/>
                  </a:ext>
                </a:extLst>
              </p:cNvPr>
              <p:cNvSpPr/>
              <p:nvPr/>
            </p:nvSpPr>
            <p:spPr>
              <a:xfrm>
                <a:off x="0" y="3392170"/>
                <a:ext cx="1324231" cy="1453788"/>
              </a:xfrm>
              <a:custGeom>
                <a:avLst/>
                <a:gdLst/>
                <a:ahLst/>
                <a:cxnLst/>
                <a:rect l="l" t="t" r="r" b="b"/>
                <a:pathLst>
                  <a:path w="1324231" h="1453788">
                    <a:moveTo>
                      <a:pt x="0" y="0"/>
                    </a:moveTo>
                    <a:lnTo>
                      <a:pt x="1324231" y="0"/>
                    </a:lnTo>
                    <a:lnTo>
                      <a:pt x="1324231" y="1453788"/>
                    </a:lnTo>
                    <a:lnTo>
                      <a:pt x="0" y="1453788"/>
                    </a:lnTo>
                    <a:close/>
                  </a:path>
                </a:pathLst>
              </a:custGeom>
              <a:solidFill>
                <a:srgbClr val="38B5E6"/>
              </a:solidFill>
            </p:spPr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EE12B36-D787-4922-868F-A77025947F6E}"/>
              </a:ext>
            </a:extLst>
          </p:cNvPr>
          <p:cNvSpPr/>
          <p:nvPr/>
        </p:nvSpPr>
        <p:spPr>
          <a:xfrm>
            <a:off x="691763" y="723569"/>
            <a:ext cx="2806811" cy="5629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54283B6D-4380-4C4E-969D-C696B8698CEE}"/>
              </a:ext>
            </a:extLst>
          </p:cNvPr>
          <p:cNvSpPr txBox="1">
            <a:spLocks/>
          </p:cNvSpPr>
          <p:nvPr/>
        </p:nvSpPr>
        <p:spPr>
          <a:xfrm>
            <a:off x="1633004" y="438147"/>
            <a:ext cx="9704915" cy="647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1"/>
                </a:solidFill>
              </a:rPr>
              <a:t>Travel Sentiment Study – U.S. National Sample</a:t>
            </a:r>
          </a:p>
        </p:txBody>
      </p:sp>
      <p:sp>
        <p:nvSpPr>
          <p:cNvPr id="12" name="TextBox 27">
            <a:extLst>
              <a:ext uri="{FF2B5EF4-FFF2-40B4-BE49-F238E27FC236}">
                <a16:creationId xmlns:a16="http://schemas.microsoft.com/office/drawing/2014/main" id="{ABD6CA42-F378-4DE4-952A-5B03C123C05E}"/>
              </a:ext>
            </a:extLst>
          </p:cNvPr>
          <p:cNvSpPr txBox="1"/>
          <p:nvPr/>
        </p:nvSpPr>
        <p:spPr>
          <a:xfrm>
            <a:off x="1221621" y="6316030"/>
            <a:ext cx="4753057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+mj-lt"/>
              </a:rPr>
              <a:t>Source: Longwoods International Travel Sentiment Study Wave 16</a:t>
            </a:r>
          </a:p>
        </p:txBody>
      </p:sp>
      <p:sp>
        <p:nvSpPr>
          <p:cNvPr id="25" name="TextBox 32">
            <a:extLst>
              <a:ext uri="{FF2B5EF4-FFF2-40B4-BE49-F238E27FC236}">
                <a16:creationId xmlns:a16="http://schemas.microsoft.com/office/drawing/2014/main" id="{D334B357-575E-47C9-B767-F3C5314EAFB9}"/>
              </a:ext>
            </a:extLst>
          </p:cNvPr>
          <p:cNvSpPr txBox="1"/>
          <p:nvPr/>
        </p:nvSpPr>
        <p:spPr>
          <a:xfrm>
            <a:off x="2795426" y="2407702"/>
            <a:ext cx="2985871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I support opening up my community to visitors</a:t>
            </a: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83B0FF78-BFCF-4975-B0A4-E5FE80E90E96}"/>
              </a:ext>
            </a:extLst>
          </p:cNvPr>
          <p:cNvSpPr txBox="1"/>
          <p:nvPr/>
        </p:nvSpPr>
        <p:spPr>
          <a:xfrm>
            <a:off x="2768829" y="3215469"/>
            <a:ext cx="3295627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I feel safe traveling outside my community</a:t>
            </a: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E730AAE7-FC9F-4B2B-AE6D-2FA6640D4EBB}"/>
              </a:ext>
            </a:extLst>
          </p:cNvPr>
          <p:cNvSpPr txBox="1"/>
          <p:nvPr/>
        </p:nvSpPr>
        <p:spPr>
          <a:xfrm>
            <a:off x="2681126" y="3920611"/>
            <a:ext cx="3100171" cy="343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I would feel safe dining in local restaurants and shopping in retail stores in my community</a:t>
            </a:r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FEE6CDD6-6D0B-43B6-890D-D503E6F4D12A}"/>
              </a:ext>
            </a:extLst>
          </p:cNvPr>
          <p:cNvSpPr txBox="1"/>
          <p:nvPr/>
        </p:nvSpPr>
        <p:spPr>
          <a:xfrm>
            <a:off x="3290042" y="1227755"/>
            <a:ext cx="4982510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</a:pPr>
            <a:r>
              <a:rPr lang="en-US" b="1" spc="37" dirty="0">
                <a:solidFill>
                  <a:srgbClr val="000000"/>
                </a:solidFill>
                <a:latin typeface="+mj-lt"/>
              </a:rPr>
              <a:t>Perceptions of Safety and Travel</a:t>
            </a:r>
          </a:p>
        </p:txBody>
      </p:sp>
      <p:grpSp>
        <p:nvGrpSpPr>
          <p:cNvPr id="93" name="Group 32">
            <a:extLst>
              <a:ext uri="{FF2B5EF4-FFF2-40B4-BE49-F238E27FC236}">
                <a16:creationId xmlns:a16="http://schemas.microsoft.com/office/drawing/2014/main" id="{6B238766-EB3C-4436-ACE6-C10EC258AD42}"/>
              </a:ext>
            </a:extLst>
          </p:cNvPr>
          <p:cNvGrpSpPr/>
          <p:nvPr/>
        </p:nvGrpSpPr>
        <p:grpSpPr>
          <a:xfrm>
            <a:off x="5657537" y="4986717"/>
            <a:ext cx="114006" cy="114006"/>
            <a:chOff x="0" y="0"/>
            <a:chExt cx="1913890" cy="1913890"/>
          </a:xfrm>
        </p:grpSpPr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D9F9628F-3138-4E32-AC64-0C64568589B4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8B5E6"/>
            </a:solidFill>
          </p:spPr>
        </p:sp>
      </p:grpSp>
      <p:sp>
        <p:nvSpPr>
          <p:cNvPr id="95" name="TextBox 65">
            <a:extLst>
              <a:ext uri="{FF2B5EF4-FFF2-40B4-BE49-F238E27FC236}">
                <a16:creationId xmlns:a16="http://schemas.microsoft.com/office/drawing/2014/main" id="{4AEF9DE8-FA34-4F7B-9CFD-F26393800518}"/>
              </a:ext>
            </a:extLst>
          </p:cNvPr>
          <p:cNvSpPr txBox="1"/>
          <p:nvPr/>
        </p:nvSpPr>
        <p:spPr>
          <a:xfrm>
            <a:off x="5724212" y="4952220"/>
            <a:ext cx="1117517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</a:rPr>
              <a:t>Strongly disagree</a:t>
            </a:r>
          </a:p>
        </p:txBody>
      </p:sp>
      <p:sp>
        <p:nvSpPr>
          <p:cNvPr id="96" name="TextBox 66">
            <a:extLst>
              <a:ext uri="{FF2B5EF4-FFF2-40B4-BE49-F238E27FC236}">
                <a16:creationId xmlns:a16="http://schemas.microsoft.com/office/drawing/2014/main" id="{C2152F67-6F82-474C-9856-239C6F605729}"/>
              </a:ext>
            </a:extLst>
          </p:cNvPr>
          <p:cNvSpPr txBox="1"/>
          <p:nvPr/>
        </p:nvSpPr>
        <p:spPr>
          <a:xfrm>
            <a:off x="6975855" y="4961745"/>
            <a:ext cx="550540" cy="16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</a:rPr>
              <a:t>Disagree</a:t>
            </a:r>
          </a:p>
        </p:txBody>
      </p:sp>
      <p:sp>
        <p:nvSpPr>
          <p:cNvPr id="97" name="TextBox 67">
            <a:extLst>
              <a:ext uri="{FF2B5EF4-FFF2-40B4-BE49-F238E27FC236}">
                <a16:creationId xmlns:a16="http://schemas.microsoft.com/office/drawing/2014/main" id="{811BE7F6-0E19-45B1-96D7-12D1D5A6453B}"/>
              </a:ext>
            </a:extLst>
          </p:cNvPr>
          <p:cNvSpPr txBox="1"/>
          <p:nvPr/>
        </p:nvSpPr>
        <p:spPr>
          <a:xfrm>
            <a:off x="7709609" y="4961745"/>
            <a:ext cx="493016" cy="16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</a:rPr>
              <a:t>Neutral</a:t>
            </a:r>
          </a:p>
        </p:txBody>
      </p:sp>
      <p:sp>
        <p:nvSpPr>
          <p:cNvPr id="98" name="TextBox 68">
            <a:extLst>
              <a:ext uri="{FF2B5EF4-FFF2-40B4-BE49-F238E27FC236}">
                <a16:creationId xmlns:a16="http://schemas.microsoft.com/office/drawing/2014/main" id="{DF573B95-1BDC-4264-9531-A3BB3433B371}"/>
              </a:ext>
            </a:extLst>
          </p:cNvPr>
          <p:cNvSpPr txBox="1"/>
          <p:nvPr/>
        </p:nvSpPr>
        <p:spPr>
          <a:xfrm>
            <a:off x="8355883" y="4958142"/>
            <a:ext cx="400005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</a:rPr>
              <a:t>Agree</a:t>
            </a:r>
          </a:p>
        </p:txBody>
      </p:sp>
      <p:sp>
        <p:nvSpPr>
          <p:cNvPr id="99" name="TextBox 69">
            <a:extLst>
              <a:ext uri="{FF2B5EF4-FFF2-40B4-BE49-F238E27FC236}">
                <a16:creationId xmlns:a16="http://schemas.microsoft.com/office/drawing/2014/main" id="{BAF4A052-4874-4B2A-9AE4-A7C2AF415E79}"/>
              </a:ext>
            </a:extLst>
          </p:cNvPr>
          <p:cNvSpPr txBox="1"/>
          <p:nvPr/>
        </p:nvSpPr>
        <p:spPr>
          <a:xfrm>
            <a:off x="8910889" y="4958142"/>
            <a:ext cx="843531" cy="16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</a:rPr>
              <a:t>Strongly agree</a:t>
            </a:r>
          </a:p>
        </p:txBody>
      </p:sp>
      <p:grpSp>
        <p:nvGrpSpPr>
          <p:cNvPr id="100" name="Group 57">
            <a:extLst>
              <a:ext uri="{FF2B5EF4-FFF2-40B4-BE49-F238E27FC236}">
                <a16:creationId xmlns:a16="http://schemas.microsoft.com/office/drawing/2014/main" id="{8704C4CE-648B-4F9A-8830-56940D137F30}"/>
              </a:ext>
            </a:extLst>
          </p:cNvPr>
          <p:cNvGrpSpPr/>
          <p:nvPr/>
        </p:nvGrpSpPr>
        <p:grpSpPr>
          <a:xfrm>
            <a:off x="6857597" y="4990344"/>
            <a:ext cx="114006" cy="114006"/>
            <a:chOff x="0" y="0"/>
            <a:chExt cx="1913890" cy="1913890"/>
          </a:xfrm>
        </p:grpSpPr>
        <p:sp>
          <p:nvSpPr>
            <p:cNvPr id="101" name="Freeform 58">
              <a:extLst>
                <a:ext uri="{FF2B5EF4-FFF2-40B4-BE49-F238E27FC236}">
                  <a16:creationId xmlns:a16="http://schemas.microsoft.com/office/drawing/2014/main" id="{2842E5FE-30E4-417C-AEBD-C250E8895158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4794DB"/>
            </a:solidFill>
          </p:spPr>
        </p:sp>
      </p:grpSp>
      <p:grpSp>
        <p:nvGrpSpPr>
          <p:cNvPr id="102" name="Group 59">
            <a:extLst>
              <a:ext uri="{FF2B5EF4-FFF2-40B4-BE49-F238E27FC236}">
                <a16:creationId xmlns:a16="http://schemas.microsoft.com/office/drawing/2014/main" id="{07F770EB-14AB-4339-B8FE-4448CBA6693E}"/>
              </a:ext>
            </a:extLst>
          </p:cNvPr>
          <p:cNvGrpSpPr/>
          <p:nvPr/>
        </p:nvGrpSpPr>
        <p:grpSpPr>
          <a:xfrm>
            <a:off x="7591644" y="4990344"/>
            <a:ext cx="114006" cy="114006"/>
            <a:chOff x="0" y="0"/>
            <a:chExt cx="1913890" cy="1913890"/>
          </a:xfrm>
        </p:grpSpPr>
        <p:sp>
          <p:nvSpPr>
            <p:cNvPr id="103" name="Freeform 60">
              <a:extLst>
                <a:ext uri="{FF2B5EF4-FFF2-40B4-BE49-F238E27FC236}">
                  <a16:creationId xmlns:a16="http://schemas.microsoft.com/office/drawing/2014/main" id="{4359D2AF-71B2-46C0-A076-03BE1091C5A6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17FC2"/>
            </a:solidFill>
          </p:spPr>
        </p:sp>
      </p:grpSp>
      <p:grpSp>
        <p:nvGrpSpPr>
          <p:cNvPr id="104" name="Group 61">
            <a:extLst>
              <a:ext uri="{FF2B5EF4-FFF2-40B4-BE49-F238E27FC236}">
                <a16:creationId xmlns:a16="http://schemas.microsoft.com/office/drawing/2014/main" id="{AC03ECC7-85BC-4670-855F-75137282FBDD}"/>
              </a:ext>
            </a:extLst>
          </p:cNvPr>
          <p:cNvGrpSpPr/>
          <p:nvPr/>
        </p:nvGrpSpPr>
        <p:grpSpPr>
          <a:xfrm>
            <a:off x="8237919" y="4990344"/>
            <a:ext cx="114006" cy="114006"/>
            <a:chOff x="0" y="0"/>
            <a:chExt cx="1913890" cy="1913890"/>
          </a:xfrm>
        </p:grpSpPr>
        <p:sp>
          <p:nvSpPr>
            <p:cNvPr id="105" name="Freeform 62">
              <a:extLst>
                <a:ext uri="{FF2B5EF4-FFF2-40B4-BE49-F238E27FC236}">
                  <a16:creationId xmlns:a16="http://schemas.microsoft.com/office/drawing/2014/main" id="{2B8BD080-5045-4707-889D-31A86594518B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8A65B4"/>
            </a:solidFill>
          </p:spPr>
        </p:sp>
      </p:grpSp>
      <p:grpSp>
        <p:nvGrpSpPr>
          <p:cNvPr id="106" name="Group 63">
            <a:extLst>
              <a:ext uri="{FF2B5EF4-FFF2-40B4-BE49-F238E27FC236}">
                <a16:creationId xmlns:a16="http://schemas.microsoft.com/office/drawing/2014/main" id="{63F44EAA-DBA5-4A25-8C83-73C1E086B202}"/>
              </a:ext>
            </a:extLst>
          </p:cNvPr>
          <p:cNvGrpSpPr/>
          <p:nvPr/>
        </p:nvGrpSpPr>
        <p:grpSpPr>
          <a:xfrm>
            <a:off x="8781014" y="4990344"/>
            <a:ext cx="114006" cy="114006"/>
            <a:chOff x="0" y="0"/>
            <a:chExt cx="1913890" cy="1913890"/>
          </a:xfrm>
        </p:grpSpPr>
        <p:sp>
          <p:nvSpPr>
            <p:cNvPr id="107" name="Freeform 64">
              <a:extLst>
                <a:ext uri="{FF2B5EF4-FFF2-40B4-BE49-F238E27FC236}">
                  <a16:creationId xmlns:a16="http://schemas.microsoft.com/office/drawing/2014/main" id="{C31B6814-3BBF-4149-B0DB-8794CDC36990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E3C84"/>
            </a:solidFill>
          </p:spPr>
        </p:sp>
      </p:grpSp>
      <p:sp>
        <p:nvSpPr>
          <p:cNvPr id="120" name="TextBox 42">
            <a:extLst>
              <a:ext uri="{FF2B5EF4-FFF2-40B4-BE49-F238E27FC236}">
                <a16:creationId xmlns:a16="http://schemas.microsoft.com/office/drawing/2014/main" id="{1F411A5C-C7F4-4BD4-81AF-AFD4E10A79D2}"/>
              </a:ext>
            </a:extLst>
          </p:cNvPr>
          <p:cNvSpPr txBox="1"/>
          <p:nvPr/>
        </p:nvSpPr>
        <p:spPr>
          <a:xfrm>
            <a:off x="5748258" y="2364503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16%</a:t>
            </a:r>
          </a:p>
        </p:txBody>
      </p:sp>
      <p:sp>
        <p:nvSpPr>
          <p:cNvPr id="121" name="TextBox 43">
            <a:extLst>
              <a:ext uri="{FF2B5EF4-FFF2-40B4-BE49-F238E27FC236}">
                <a16:creationId xmlns:a16="http://schemas.microsoft.com/office/drawing/2014/main" id="{132A401F-E9BC-42D4-9B9D-3954577AF6CC}"/>
              </a:ext>
            </a:extLst>
          </p:cNvPr>
          <p:cNvSpPr txBox="1"/>
          <p:nvPr/>
        </p:nvSpPr>
        <p:spPr>
          <a:xfrm>
            <a:off x="5752338" y="3965973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16%</a:t>
            </a:r>
          </a:p>
        </p:txBody>
      </p:sp>
      <p:sp>
        <p:nvSpPr>
          <p:cNvPr id="122" name="TextBox 44">
            <a:extLst>
              <a:ext uri="{FF2B5EF4-FFF2-40B4-BE49-F238E27FC236}">
                <a16:creationId xmlns:a16="http://schemas.microsoft.com/office/drawing/2014/main" id="{ADF9BE18-68E8-4B50-AB3D-B9306DDB6931}"/>
              </a:ext>
            </a:extLst>
          </p:cNvPr>
          <p:cNvSpPr txBox="1"/>
          <p:nvPr/>
        </p:nvSpPr>
        <p:spPr>
          <a:xfrm>
            <a:off x="6482813" y="2364503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20%</a:t>
            </a:r>
          </a:p>
        </p:txBody>
      </p:sp>
      <p:sp>
        <p:nvSpPr>
          <p:cNvPr id="123" name="TextBox 45">
            <a:extLst>
              <a:ext uri="{FF2B5EF4-FFF2-40B4-BE49-F238E27FC236}">
                <a16:creationId xmlns:a16="http://schemas.microsoft.com/office/drawing/2014/main" id="{E45EAB02-D286-4B96-B862-FD595420362D}"/>
              </a:ext>
            </a:extLst>
          </p:cNvPr>
          <p:cNvSpPr txBox="1"/>
          <p:nvPr/>
        </p:nvSpPr>
        <p:spPr>
          <a:xfrm>
            <a:off x="7427411" y="2356248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29%</a:t>
            </a:r>
          </a:p>
        </p:txBody>
      </p:sp>
      <p:sp>
        <p:nvSpPr>
          <p:cNvPr id="124" name="TextBox 46">
            <a:extLst>
              <a:ext uri="{FF2B5EF4-FFF2-40B4-BE49-F238E27FC236}">
                <a16:creationId xmlns:a16="http://schemas.microsoft.com/office/drawing/2014/main" id="{4C4BDCA2-3C5D-48C1-AC85-F471399A24ED}"/>
              </a:ext>
            </a:extLst>
          </p:cNvPr>
          <p:cNvSpPr txBox="1"/>
          <p:nvPr/>
        </p:nvSpPr>
        <p:spPr>
          <a:xfrm>
            <a:off x="8476475" y="2349984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22%</a:t>
            </a:r>
          </a:p>
        </p:txBody>
      </p:sp>
      <p:sp>
        <p:nvSpPr>
          <p:cNvPr id="125" name="TextBox 47">
            <a:extLst>
              <a:ext uri="{FF2B5EF4-FFF2-40B4-BE49-F238E27FC236}">
                <a16:creationId xmlns:a16="http://schemas.microsoft.com/office/drawing/2014/main" id="{07288A2B-8926-4FA6-9756-1EE906248099}"/>
              </a:ext>
            </a:extLst>
          </p:cNvPr>
          <p:cNvSpPr txBox="1"/>
          <p:nvPr/>
        </p:nvSpPr>
        <p:spPr>
          <a:xfrm>
            <a:off x="9116780" y="2364503"/>
            <a:ext cx="595028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FFFFFF"/>
                </a:solidFill>
              </a:rPr>
              <a:t>14%</a:t>
            </a:r>
          </a:p>
        </p:txBody>
      </p:sp>
      <p:sp>
        <p:nvSpPr>
          <p:cNvPr id="126" name="TextBox 48">
            <a:extLst>
              <a:ext uri="{FF2B5EF4-FFF2-40B4-BE49-F238E27FC236}">
                <a16:creationId xmlns:a16="http://schemas.microsoft.com/office/drawing/2014/main" id="{97E5CFF3-E5F8-41CA-91CF-CB3DB501B1B5}"/>
              </a:ext>
            </a:extLst>
          </p:cNvPr>
          <p:cNvSpPr txBox="1"/>
          <p:nvPr/>
        </p:nvSpPr>
        <p:spPr>
          <a:xfrm>
            <a:off x="9108145" y="3177160"/>
            <a:ext cx="595028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FFFFFF"/>
                </a:solidFill>
              </a:rPr>
              <a:t>14%</a:t>
            </a:r>
          </a:p>
        </p:txBody>
      </p:sp>
      <p:sp>
        <p:nvSpPr>
          <p:cNvPr id="127" name="TextBox 49">
            <a:extLst>
              <a:ext uri="{FF2B5EF4-FFF2-40B4-BE49-F238E27FC236}">
                <a16:creationId xmlns:a16="http://schemas.microsoft.com/office/drawing/2014/main" id="{DE070389-1E3F-4227-BF8A-3217D361C06F}"/>
              </a:ext>
            </a:extLst>
          </p:cNvPr>
          <p:cNvSpPr txBox="1"/>
          <p:nvPr/>
        </p:nvSpPr>
        <p:spPr>
          <a:xfrm>
            <a:off x="9083403" y="3963661"/>
            <a:ext cx="595028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FFFFFF"/>
                </a:solidFill>
              </a:rPr>
              <a:t>15%</a:t>
            </a:r>
          </a:p>
        </p:txBody>
      </p:sp>
      <p:sp>
        <p:nvSpPr>
          <p:cNvPr id="128" name="TextBox 50">
            <a:extLst>
              <a:ext uri="{FF2B5EF4-FFF2-40B4-BE49-F238E27FC236}">
                <a16:creationId xmlns:a16="http://schemas.microsoft.com/office/drawing/2014/main" id="{394719D8-6624-44C9-A56B-F0CED4A228F2}"/>
              </a:ext>
            </a:extLst>
          </p:cNvPr>
          <p:cNvSpPr txBox="1"/>
          <p:nvPr/>
        </p:nvSpPr>
        <p:spPr>
          <a:xfrm>
            <a:off x="6347366" y="3168213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22%</a:t>
            </a:r>
          </a:p>
        </p:txBody>
      </p:sp>
      <p:sp>
        <p:nvSpPr>
          <p:cNvPr id="129" name="TextBox 51">
            <a:extLst>
              <a:ext uri="{FF2B5EF4-FFF2-40B4-BE49-F238E27FC236}">
                <a16:creationId xmlns:a16="http://schemas.microsoft.com/office/drawing/2014/main" id="{5A296A25-838C-41F5-B57C-826147D51B90}"/>
              </a:ext>
            </a:extLst>
          </p:cNvPr>
          <p:cNvSpPr txBox="1"/>
          <p:nvPr/>
        </p:nvSpPr>
        <p:spPr>
          <a:xfrm>
            <a:off x="7361089" y="3158745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27%</a:t>
            </a:r>
          </a:p>
        </p:txBody>
      </p:sp>
      <p:sp>
        <p:nvSpPr>
          <p:cNvPr id="130" name="TextBox 52">
            <a:extLst>
              <a:ext uri="{FF2B5EF4-FFF2-40B4-BE49-F238E27FC236}">
                <a16:creationId xmlns:a16="http://schemas.microsoft.com/office/drawing/2014/main" id="{76B63C34-2B9F-4450-B556-467D866105B2}"/>
              </a:ext>
            </a:extLst>
          </p:cNvPr>
          <p:cNvSpPr txBox="1"/>
          <p:nvPr/>
        </p:nvSpPr>
        <p:spPr>
          <a:xfrm>
            <a:off x="8318702" y="3150529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24%</a:t>
            </a:r>
          </a:p>
        </p:txBody>
      </p:sp>
      <p:sp>
        <p:nvSpPr>
          <p:cNvPr id="131" name="TextBox 53">
            <a:extLst>
              <a:ext uri="{FF2B5EF4-FFF2-40B4-BE49-F238E27FC236}">
                <a16:creationId xmlns:a16="http://schemas.microsoft.com/office/drawing/2014/main" id="{1BC7B1DB-D1C5-424F-9A46-E7A17862583E}"/>
              </a:ext>
            </a:extLst>
          </p:cNvPr>
          <p:cNvSpPr txBox="1"/>
          <p:nvPr/>
        </p:nvSpPr>
        <p:spPr>
          <a:xfrm>
            <a:off x="6446884" y="3965973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19%</a:t>
            </a:r>
          </a:p>
        </p:txBody>
      </p:sp>
      <p:sp>
        <p:nvSpPr>
          <p:cNvPr id="132" name="TextBox 54">
            <a:extLst>
              <a:ext uri="{FF2B5EF4-FFF2-40B4-BE49-F238E27FC236}">
                <a16:creationId xmlns:a16="http://schemas.microsoft.com/office/drawing/2014/main" id="{B2204B28-44C3-4F54-929C-5320CFDB5B96}"/>
              </a:ext>
            </a:extLst>
          </p:cNvPr>
          <p:cNvSpPr txBox="1"/>
          <p:nvPr/>
        </p:nvSpPr>
        <p:spPr>
          <a:xfrm>
            <a:off x="7265859" y="3965973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24%</a:t>
            </a:r>
          </a:p>
        </p:txBody>
      </p:sp>
      <p:sp>
        <p:nvSpPr>
          <p:cNvPr id="133" name="TextBox 55">
            <a:extLst>
              <a:ext uri="{FF2B5EF4-FFF2-40B4-BE49-F238E27FC236}">
                <a16:creationId xmlns:a16="http://schemas.microsoft.com/office/drawing/2014/main" id="{C9220492-A8D9-40ED-A699-41BBA13DC3F5}"/>
              </a:ext>
            </a:extLst>
          </p:cNvPr>
          <p:cNvSpPr txBox="1"/>
          <p:nvPr/>
        </p:nvSpPr>
        <p:spPr>
          <a:xfrm>
            <a:off x="8329622" y="3965973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27%</a:t>
            </a:r>
          </a:p>
        </p:txBody>
      </p:sp>
      <p:sp>
        <p:nvSpPr>
          <p:cNvPr id="134" name="TextBox 69">
            <a:extLst>
              <a:ext uri="{FF2B5EF4-FFF2-40B4-BE49-F238E27FC236}">
                <a16:creationId xmlns:a16="http://schemas.microsoft.com/office/drawing/2014/main" id="{1804C9A8-E3F9-46F9-90D4-3244FF6EA3FE}"/>
              </a:ext>
            </a:extLst>
          </p:cNvPr>
          <p:cNvSpPr txBox="1"/>
          <p:nvPr/>
        </p:nvSpPr>
        <p:spPr>
          <a:xfrm>
            <a:off x="5678417" y="3158745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3838856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FEE12B36-D787-4922-868F-A77025947F6E}"/>
              </a:ext>
            </a:extLst>
          </p:cNvPr>
          <p:cNvSpPr/>
          <p:nvPr/>
        </p:nvSpPr>
        <p:spPr>
          <a:xfrm>
            <a:off x="691763" y="723569"/>
            <a:ext cx="2806811" cy="5629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54283B6D-4380-4C4E-969D-C696B8698CEE}"/>
              </a:ext>
            </a:extLst>
          </p:cNvPr>
          <p:cNvSpPr txBox="1">
            <a:spLocks/>
          </p:cNvSpPr>
          <p:nvPr/>
        </p:nvSpPr>
        <p:spPr>
          <a:xfrm>
            <a:off x="1633004" y="438147"/>
            <a:ext cx="9704915" cy="647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1"/>
                </a:solidFill>
              </a:rPr>
              <a:t>Travel Sentiment Study – U.S. National Sample</a:t>
            </a:r>
          </a:p>
        </p:txBody>
      </p:sp>
      <p:sp>
        <p:nvSpPr>
          <p:cNvPr id="12" name="TextBox 27">
            <a:extLst>
              <a:ext uri="{FF2B5EF4-FFF2-40B4-BE49-F238E27FC236}">
                <a16:creationId xmlns:a16="http://schemas.microsoft.com/office/drawing/2014/main" id="{ABD6CA42-F378-4DE4-952A-5B03C123C05E}"/>
              </a:ext>
            </a:extLst>
          </p:cNvPr>
          <p:cNvSpPr txBox="1"/>
          <p:nvPr/>
        </p:nvSpPr>
        <p:spPr>
          <a:xfrm>
            <a:off x="1221621" y="6316030"/>
            <a:ext cx="4753057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+mj-lt"/>
              </a:rPr>
              <a:t>Source: Longwoods International Travel Sentiment Study Wave 16</a:t>
            </a:r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FEE6CDD6-6D0B-43B6-890D-D503E6F4D12A}"/>
              </a:ext>
            </a:extLst>
          </p:cNvPr>
          <p:cNvSpPr txBox="1"/>
          <p:nvPr/>
        </p:nvSpPr>
        <p:spPr>
          <a:xfrm>
            <a:off x="3290042" y="1227755"/>
            <a:ext cx="4982510" cy="63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</a:pPr>
            <a:r>
              <a:rPr lang="en-US" b="1" spc="37" dirty="0">
                <a:solidFill>
                  <a:srgbClr val="000000"/>
                </a:solidFill>
                <a:latin typeface="+mj-lt"/>
              </a:rPr>
              <a:t>Influence of Face Mask Requirements* on Destination Choices</a:t>
            </a:r>
          </a:p>
        </p:txBody>
      </p:sp>
      <p:sp>
        <p:nvSpPr>
          <p:cNvPr id="120" name="TextBox 42">
            <a:extLst>
              <a:ext uri="{FF2B5EF4-FFF2-40B4-BE49-F238E27FC236}">
                <a16:creationId xmlns:a16="http://schemas.microsoft.com/office/drawing/2014/main" id="{1F411A5C-C7F4-4BD4-81AF-AFD4E10A79D2}"/>
              </a:ext>
            </a:extLst>
          </p:cNvPr>
          <p:cNvSpPr txBox="1"/>
          <p:nvPr/>
        </p:nvSpPr>
        <p:spPr>
          <a:xfrm>
            <a:off x="5650656" y="2364503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10%</a:t>
            </a:r>
          </a:p>
        </p:txBody>
      </p:sp>
      <p:sp>
        <p:nvSpPr>
          <p:cNvPr id="121" name="TextBox 43">
            <a:extLst>
              <a:ext uri="{FF2B5EF4-FFF2-40B4-BE49-F238E27FC236}">
                <a16:creationId xmlns:a16="http://schemas.microsoft.com/office/drawing/2014/main" id="{132A401F-E9BC-42D4-9B9D-3954577AF6CC}"/>
              </a:ext>
            </a:extLst>
          </p:cNvPr>
          <p:cNvSpPr txBox="1"/>
          <p:nvPr/>
        </p:nvSpPr>
        <p:spPr>
          <a:xfrm>
            <a:off x="5803780" y="3965973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</a:rPr>
              <a:t>17%</a:t>
            </a:r>
          </a:p>
        </p:txBody>
      </p:sp>
      <p:sp>
        <p:nvSpPr>
          <p:cNvPr id="122" name="TextBox 44">
            <a:extLst>
              <a:ext uri="{FF2B5EF4-FFF2-40B4-BE49-F238E27FC236}">
                <a16:creationId xmlns:a16="http://schemas.microsoft.com/office/drawing/2014/main" id="{ADF9BE18-68E8-4B50-AB3D-B9306DDB6931}"/>
              </a:ext>
            </a:extLst>
          </p:cNvPr>
          <p:cNvSpPr txBox="1"/>
          <p:nvPr/>
        </p:nvSpPr>
        <p:spPr>
          <a:xfrm>
            <a:off x="6235717" y="2364503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21%</a:t>
            </a:r>
          </a:p>
        </p:txBody>
      </p:sp>
      <p:sp>
        <p:nvSpPr>
          <p:cNvPr id="123" name="TextBox 45">
            <a:extLst>
              <a:ext uri="{FF2B5EF4-FFF2-40B4-BE49-F238E27FC236}">
                <a16:creationId xmlns:a16="http://schemas.microsoft.com/office/drawing/2014/main" id="{E45EAB02-D286-4B96-B862-FD595420362D}"/>
              </a:ext>
            </a:extLst>
          </p:cNvPr>
          <p:cNvSpPr txBox="1"/>
          <p:nvPr/>
        </p:nvSpPr>
        <p:spPr>
          <a:xfrm>
            <a:off x="7217897" y="2356248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29%</a:t>
            </a:r>
          </a:p>
        </p:txBody>
      </p:sp>
      <p:sp>
        <p:nvSpPr>
          <p:cNvPr id="124" name="TextBox 46">
            <a:extLst>
              <a:ext uri="{FF2B5EF4-FFF2-40B4-BE49-F238E27FC236}">
                <a16:creationId xmlns:a16="http://schemas.microsoft.com/office/drawing/2014/main" id="{4C4BDCA2-3C5D-48C1-AC85-F471399A24ED}"/>
              </a:ext>
            </a:extLst>
          </p:cNvPr>
          <p:cNvSpPr txBox="1"/>
          <p:nvPr/>
        </p:nvSpPr>
        <p:spPr>
          <a:xfrm>
            <a:off x="8191641" y="2356248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27%</a:t>
            </a:r>
          </a:p>
        </p:txBody>
      </p:sp>
      <p:sp>
        <p:nvSpPr>
          <p:cNvPr id="125" name="TextBox 47">
            <a:extLst>
              <a:ext uri="{FF2B5EF4-FFF2-40B4-BE49-F238E27FC236}">
                <a16:creationId xmlns:a16="http://schemas.microsoft.com/office/drawing/2014/main" id="{07288A2B-8926-4FA6-9756-1EE906248099}"/>
              </a:ext>
            </a:extLst>
          </p:cNvPr>
          <p:cNvSpPr txBox="1"/>
          <p:nvPr/>
        </p:nvSpPr>
        <p:spPr>
          <a:xfrm>
            <a:off x="8954817" y="2382283"/>
            <a:ext cx="595028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FFFFFF"/>
                </a:solidFill>
              </a:rPr>
              <a:t>13%</a:t>
            </a:r>
          </a:p>
        </p:txBody>
      </p:sp>
      <p:sp>
        <p:nvSpPr>
          <p:cNvPr id="126" name="TextBox 48">
            <a:extLst>
              <a:ext uri="{FF2B5EF4-FFF2-40B4-BE49-F238E27FC236}">
                <a16:creationId xmlns:a16="http://schemas.microsoft.com/office/drawing/2014/main" id="{97E5CFF3-E5F8-41CA-91CF-CB3DB501B1B5}"/>
              </a:ext>
            </a:extLst>
          </p:cNvPr>
          <p:cNvSpPr txBox="1"/>
          <p:nvPr/>
        </p:nvSpPr>
        <p:spPr>
          <a:xfrm>
            <a:off x="8957055" y="3176525"/>
            <a:ext cx="595028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FFFFFF"/>
                </a:solidFill>
              </a:rPr>
              <a:t>13%</a:t>
            </a:r>
          </a:p>
        </p:txBody>
      </p:sp>
      <p:sp>
        <p:nvSpPr>
          <p:cNvPr id="127" name="TextBox 49">
            <a:extLst>
              <a:ext uri="{FF2B5EF4-FFF2-40B4-BE49-F238E27FC236}">
                <a16:creationId xmlns:a16="http://schemas.microsoft.com/office/drawing/2014/main" id="{DE070389-1E3F-4227-BF8A-3217D361C06F}"/>
              </a:ext>
            </a:extLst>
          </p:cNvPr>
          <p:cNvSpPr txBox="1"/>
          <p:nvPr/>
        </p:nvSpPr>
        <p:spPr>
          <a:xfrm>
            <a:off x="8924650" y="3992008"/>
            <a:ext cx="595028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</a:rPr>
              <a:t>14%</a:t>
            </a:r>
          </a:p>
        </p:txBody>
      </p:sp>
      <p:sp>
        <p:nvSpPr>
          <p:cNvPr id="128" name="TextBox 50">
            <a:extLst>
              <a:ext uri="{FF2B5EF4-FFF2-40B4-BE49-F238E27FC236}">
                <a16:creationId xmlns:a16="http://schemas.microsoft.com/office/drawing/2014/main" id="{394719D8-6624-44C9-A56B-F0CED4A228F2}"/>
              </a:ext>
            </a:extLst>
          </p:cNvPr>
          <p:cNvSpPr txBox="1"/>
          <p:nvPr/>
        </p:nvSpPr>
        <p:spPr>
          <a:xfrm>
            <a:off x="6188612" y="3158745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19%</a:t>
            </a:r>
          </a:p>
        </p:txBody>
      </p:sp>
      <p:sp>
        <p:nvSpPr>
          <p:cNvPr id="129" name="TextBox 51">
            <a:extLst>
              <a:ext uri="{FF2B5EF4-FFF2-40B4-BE49-F238E27FC236}">
                <a16:creationId xmlns:a16="http://schemas.microsoft.com/office/drawing/2014/main" id="{5A296A25-838C-41F5-B57C-826147D51B90}"/>
              </a:ext>
            </a:extLst>
          </p:cNvPr>
          <p:cNvSpPr txBox="1"/>
          <p:nvPr/>
        </p:nvSpPr>
        <p:spPr>
          <a:xfrm>
            <a:off x="7103597" y="3158745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28%</a:t>
            </a:r>
          </a:p>
        </p:txBody>
      </p:sp>
      <p:sp>
        <p:nvSpPr>
          <p:cNvPr id="130" name="TextBox 52">
            <a:extLst>
              <a:ext uri="{FF2B5EF4-FFF2-40B4-BE49-F238E27FC236}">
                <a16:creationId xmlns:a16="http://schemas.microsoft.com/office/drawing/2014/main" id="{76B63C34-2B9F-4450-B556-467D866105B2}"/>
              </a:ext>
            </a:extLst>
          </p:cNvPr>
          <p:cNvSpPr txBox="1"/>
          <p:nvPr/>
        </p:nvSpPr>
        <p:spPr>
          <a:xfrm>
            <a:off x="8178961" y="3150490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</a:rPr>
              <a:t>30%</a:t>
            </a:r>
          </a:p>
        </p:txBody>
      </p:sp>
      <p:sp>
        <p:nvSpPr>
          <p:cNvPr id="131" name="TextBox 53">
            <a:extLst>
              <a:ext uri="{FF2B5EF4-FFF2-40B4-BE49-F238E27FC236}">
                <a16:creationId xmlns:a16="http://schemas.microsoft.com/office/drawing/2014/main" id="{1BC7B1DB-D1C5-424F-9A46-E7A17862583E}"/>
              </a:ext>
            </a:extLst>
          </p:cNvPr>
          <p:cNvSpPr txBox="1"/>
          <p:nvPr/>
        </p:nvSpPr>
        <p:spPr>
          <a:xfrm>
            <a:off x="6591010" y="3965973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23%</a:t>
            </a:r>
          </a:p>
        </p:txBody>
      </p:sp>
      <p:sp>
        <p:nvSpPr>
          <p:cNvPr id="132" name="TextBox 54">
            <a:extLst>
              <a:ext uri="{FF2B5EF4-FFF2-40B4-BE49-F238E27FC236}">
                <a16:creationId xmlns:a16="http://schemas.microsoft.com/office/drawing/2014/main" id="{B2204B28-44C3-4F54-929C-5320CFDB5B96}"/>
              </a:ext>
            </a:extLst>
          </p:cNvPr>
          <p:cNvSpPr txBox="1"/>
          <p:nvPr/>
        </p:nvSpPr>
        <p:spPr>
          <a:xfrm>
            <a:off x="7410636" y="3965973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24%</a:t>
            </a:r>
          </a:p>
        </p:txBody>
      </p:sp>
      <p:sp>
        <p:nvSpPr>
          <p:cNvPr id="133" name="TextBox 55">
            <a:extLst>
              <a:ext uri="{FF2B5EF4-FFF2-40B4-BE49-F238E27FC236}">
                <a16:creationId xmlns:a16="http://schemas.microsoft.com/office/drawing/2014/main" id="{C9220492-A8D9-40ED-A699-41BBA13DC3F5}"/>
              </a:ext>
            </a:extLst>
          </p:cNvPr>
          <p:cNvSpPr txBox="1"/>
          <p:nvPr/>
        </p:nvSpPr>
        <p:spPr>
          <a:xfrm>
            <a:off x="8292967" y="3965973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</a:rPr>
              <a:t>22%</a:t>
            </a:r>
          </a:p>
        </p:txBody>
      </p:sp>
      <p:sp>
        <p:nvSpPr>
          <p:cNvPr id="134" name="TextBox 69">
            <a:extLst>
              <a:ext uri="{FF2B5EF4-FFF2-40B4-BE49-F238E27FC236}">
                <a16:creationId xmlns:a16="http://schemas.microsoft.com/office/drawing/2014/main" id="{1804C9A8-E3F9-46F9-90D4-3244FF6EA3FE}"/>
              </a:ext>
            </a:extLst>
          </p:cNvPr>
          <p:cNvSpPr txBox="1"/>
          <p:nvPr/>
        </p:nvSpPr>
        <p:spPr>
          <a:xfrm>
            <a:off x="5650656" y="3150490"/>
            <a:ext cx="595028" cy="2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</a:rPr>
              <a:t>10%</a:t>
            </a:r>
          </a:p>
        </p:txBody>
      </p:sp>
      <p:grpSp>
        <p:nvGrpSpPr>
          <p:cNvPr id="67" name="Group 7">
            <a:extLst>
              <a:ext uri="{FF2B5EF4-FFF2-40B4-BE49-F238E27FC236}">
                <a16:creationId xmlns:a16="http://schemas.microsoft.com/office/drawing/2014/main" id="{D9B70CEA-85C8-4721-80D7-8A8FC83EE790}"/>
              </a:ext>
            </a:extLst>
          </p:cNvPr>
          <p:cNvGrpSpPr/>
          <p:nvPr/>
        </p:nvGrpSpPr>
        <p:grpSpPr>
          <a:xfrm>
            <a:off x="5820192" y="2211861"/>
            <a:ext cx="4657440" cy="3508223"/>
            <a:chOff x="0" y="0"/>
            <a:chExt cx="6138565" cy="4842597"/>
          </a:xfrm>
        </p:grpSpPr>
        <p:grpSp>
          <p:nvGrpSpPr>
            <p:cNvPr id="68" name="Group 8">
              <a:extLst>
                <a:ext uri="{FF2B5EF4-FFF2-40B4-BE49-F238E27FC236}">
                  <a16:creationId xmlns:a16="http://schemas.microsoft.com/office/drawing/2014/main" id="{19BF19D9-A171-44C1-A107-89A0AD7C4E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209" y="0"/>
              <a:ext cx="5683309" cy="4435525"/>
              <a:chOff x="0" y="0"/>
              <a:chExt cx="8465485" cy="6606868"/>
            </a:xfrm>
          </p:grpSpPr>
          <p:sp>
            <p:nvSpPr>
              <p:cNvPr id="87" name="Freeform 9">
                <a:extLst>
                  <a:ext uri="{FF2B5EF4-FFF2-40B4-BE49-F238E27FC236}">
                    <a16:creationId xmlns:a16="http://schemas.microsoft.com/office/drawing/2014/main" id="{526045E5-D25F-456C-A036-29DD142FB7AC}"/>
                  </a:ext>
                </a:extLst>
              </p:cNvPr>
              <p:cNvSpPr/>
              <p:nvPr/>
            </p:nvSpPr>
            <p:spPr>
              <a:xfrm>
                <a:off x="-6350" y="0"/>
                <a:ext cx="8478185" cy="6606869"/>
              </a:xfrm>
              <a:custGeom>
                <a:avLst/>
                <a:gdLst/>
                <a:ahLst/>
                <a:cxnLst/>
                <a:rect l="l" t="t" r="r" b="b"/>
                <a:pathLst>
                  <a:path w="8478185" h="6606869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6606869"/>
                    </a:lnTo>
                    <a:lnTo>
                      <a:pt x="0" y="6606869"/>
                    </a:lnTo>
                    <a:close/>
                    <a:moveTo>
                      <a:pt x="2116371" y="0"/>
                    </a:moveTo>
                    <a:lnTo>
                      <a:pt x="2129071" y="0"/>
                    </a:lnTo>
                    <a:lnTo>
                      <a:pt x="2129071" y="6606869"/>
                    </a:lnTo>
                    <a:lnTo>
                      <a:pt x="2116371" y="6606869"/>
                    </a:lnTo>
                    <a:close/>
                    <a:moveTo>
                      <a:pt x="4232742" y="0"/>
                    </a:moveTo>
                    <a:lnTo>
                      <a:pt x="4245442" y="0"/>
                    </a:lnTo>
                    <a:lnTo>
                      <a:pt x="4245442" y="6606869"/>
                    </a:lnTo>
                    <a:lnTo>
                      <a:pt x="4232742" y="6606869"/>
                    </a:lnTo>
                    <a:close/>
                    <a:moveTo>
                      <a:pt x="6349114" y="0"/>
                    </a:moveTo>
                    <a:lnTo>
                      <a:pt x="6361814" y="0"/>
                    </a:lnTo>
                    <a:lnTo>
                      <a:pt x="6361814" y="6606869"/>
                    </a:lnTo>
                    <a:lnTo>
                      <a:pt x="6349114" y="6606869"/>
                    </a:lnTo>
                    <a:close/>
                    <a:moveTo>
                      <a:pt x="8465485" y="0"/>
                    </a:moveTo>
                    <a:lnTo>
                      <a:pt x="8478185" y="0"/>
                    </a:lnTo>
                    <a:lnTo>
                      <a:pt x="8478185" y="6606869"/>
                    </a:lnTo>
                    <a:lnTo>
                      <a:pt x="8465485" y="6606869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69" name="TextBox 10">
              <a:extLst>
                <a:ext uri="{FF2B5EF4-FFF2-40B4-BE49-F238E27FC236}">
                  <a16:creationId xmlns:a16="http://schemas.microsoft.com/office/drawing/2014/main" id="{2EA1CC66-7A48-4481-93B8-50009F3BAA90}"/>
                </a:ext>
              </a:extLst>
            </p:cNvPr>
            <p:cNvSpPr txBox="1"/>
            <p:nvPr/>
          </p:nvSpPr>
          <p:spPr>
            <a:xfrm>
              <a:off x="7635" y="4514900"/>
              <a:ext cx="375151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0%</a:t>
              </a:r>
            </a:p>
          </p:txBody>
        </p:sp>
        <p:sp>
          <p:nvSpPr>
            <p:cNvPr id="70" name="TextBox 11">
              <a:extLst>
                <a:ext uri="{FF2B5EF4-FFF2-40B4-BE49-F238E27FC236}">
                  <a16:creationId xmlns:a16="http://schemas.microsoft.com/office/drawing/2014/main" id="{B059D017-F680-4497-84A7-FF0369CEC20B}"/>
                </a:ext>
              </a:extLst>
            </p:cNvPr>
            <p:cNvSpPr txBox="1"/>
            <p:nvPr/>
          </p:nvSpPr>
          <p:spPr>
            <a:xfrm>
              <a:off x="1355989" y="4514900"/>
              <a:ext cx="520095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+mj-lt"/>
                </a:rPr>
                <a:t>10%</a:t>
              </a:r>
            </a:p>
          </p:txBody>
        </p:sp>
        <p:sp>
          <p:nvSpPr>
            <p:cNvPr id="71" name="TextBox 12">
              <a:extLst>
                <a:ext uri="{FF2B5EF4-FFF2-40B4-BE49-F238E27FC236}">
                  <a16:creationId xmlns:a16="http://schemas.microsoft.com/office/drawing/2014/main" id="{E88D8153-2FB9-4721-BBAB-0A9CE4C9DC4B}"/>
                </a:ext>
              </a:extLst>
            </p:cNvPr>
            <p:cNvSpPr txBox="1"/>
            <p:nvPr/>
          </p:nvSpPr>
          <p:spPr>
            <a:xfrm>
              <a:off x="2776816" y="4514900"/>
              <a:ext cx="520095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20%</a:t>
              </a:r>
            </a:p>
          </p:txBody>
        </p:sp>
        <p:sp>
          <p:nvSpPr>
            <p:cNvPr id="72" name="TextBox 13">
              <a:extLst>
                <a:ext uri="{FF2B5EF4-FFF2-40B4-BE49-F238E27FC236}">
                  <a16:creationId xmlns:a16="http://schemas.microsoft.com/office/drawing/2014/main" id="{05C47F98-41FA-4F9D-98AB-8A1C5B15DC8A}"/>
                </a:ext>
              </a:extLst>
            </p:cNvPr>
            <p:cNvSpPr txBox="1"/>
            <p:nvPr/>
          </p:nvSpPr>
          <p:spPr>
            <a:xfrm>
              <a:off x="4197642" y="4514900"/>
              <a:ext cx="520095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30%</a:t>
              </a:r>
            </a:p>
          </p:txBody>
        </p:sp>
        <p:sp>
          <p:nvSpPr>
            <p:cNvPr id="73" name="TextBox 14">
              <a:extLst>
                <a:ext uri="{FF2B5EF4-FFF2-40B4-BE49-F238E27FC236}">
                  <a16:creationId xmlns:a16="http://schemas.microsoft.com/office/drawing/2014/main" id="{C7D8055B-2120-4CC6-BD7A-6A81145ABDDB}"/>
                </a:ext>
              </a:extLst>
            </p:cNvPr>
            <p:cNvSpPr txBox="1"/>
            <p:nvPr/>
          </p:nvSpPr>
          <p:spPr>
            <a:xfrm>
              <a:off x="5618470" y="4514900"/>
              <a:ext cx="520095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40%</a:t>
              </a:r>
            </a:p>
          </p:txBody>
        </p:sp>
        <p:sp>
          <p:nvSpPr>
            <p:cNvPr id="74" name="TextBox 15">
              <a:extLst>
                <a:ext uri="{FF2B5EF4-FFF2-40B4-BE49-F238E27FC236}">
                  <a16:creationId xmlns:a16="http://schemas.microsoft.com/office/drawing/2014/main" id="{A34D0F26-C570-4EE1-AE10-C1D5DCF49393}"/>
                </a:ext>
              </a:extLst>
            </p:cNvPr>
            <p:cNvSpPr txBox="1"/>
            <p:nvPr/>
          </p:nvSpPr>
          <p:spPr>
            <a:xfrm>
              <a:off x="0" y="154135"/>
              <a:ext cx="68209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 </a:t>
              </a:r>
            </a:p>
          </p:txBody>
        </p:sp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4190E02C-3F85-4420-BFF2-3A5E4A4E8A89}"/>
                </a:ext>
              </a:extLst>
            </p:cNvPr>
            <p:cNvSpPr txBox="1"/>
            <p:nvPr/>
          </p:nvSpPr>
          <p:spPr>
            <a:xfrm>
              <a:off x="0" y="900781"/>
              <a:ext cx="68209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 </a:t>
              </a:r>
            </a:p>
          </p:txBody>
        </p:sp>
        <p:sp>
          <p:nvSpPr>
            <p:cNvPr id="76" name="TextBox 17">
              <a:extLst>
                <a:ext uri="{FF2B5EF4-FFF2-40B4-BE49-F238E27FC236}">
                  <a16:creationId xmlns:a16="http://schemas.microsoft.com/office/drawing/2014/main" id="{6089EBB3-A86B-4887-A973-15D0D0182908}"/>
                </a:ext>
              </a:extLst>
            </p:cNvPr>
            <p:cNvSpPr txBox="1"/>
            <p:nvPr/>
          </p:nvSpPr>
          <p:spPr>
            <a:xfrm>
              <a:off x="0" y="1647428"/>
              <a:ext cx="68209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 </a:t>
              </a:r>
            </a:p>
          </p:txBody>
        </p:sp>
        <p:sp>
          <p:nvSpPr>
            <p:cNvPr id="77" name="TextBox 18">
              <a:extLst>
                <a:ext uri="{FF2B5EF4-FFF2-40B4-BE49-F238E27FC236}">
                  <a16:creationId xmlns:a16="http://schemas.microsoft.com/office/drawing/2014/main" id="{3BA891FA-5910-4C08-8003-096D0708DE33}"/>
                </a:ext>
              </a:extLst>
            </p:cNvPr>
            <p:cNvSpPr txBox="1"/>
            <p:nvPr/>
          </p:nvSpPr>
          <p:spPr>
            <a:xfrm>
              <a:off x="0" y="2394075"/>
              <a:ext cx="68209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 </a:t>
              </a:r>
            </a:p>
          </p:txBody>
        </p:sp>
        <p:sp>
          <p:nvSpPr>
            <p:cNvPr id="78" name="TextBox 19">
              <a:extLst>
                <a:ext uri="{FF2B5EF4-FFF2-40B4-BE49-F238E27FC236}">
                  <a16:creationId xmlns:a16="http://schemas.microsoft.com/office/drawing/2014/main" id="{76999DD0-320E-46C1-9103-B88B969EA811}"/>
                </a:ext>
              </a:extLst>
            </p:cNvPr>
            <p:cNvSpPr txBox="1"/>
            <p:nvPr/>
          </p:nvSpPr>
          <p:spPr>
            <a:xfrm>
              <a:off x="0" y="3140722"/>
              <a:ext cx="68209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 </a:t>
              </a:r>
            </a:p>
          </p:txBody>
        </p:sp>
        <p:sp>
          <p:nvSpPr>
            <p:cNvPr id="79" name="TextBox 20">
              <a:extLst>
                <a:ext uri="{FF2B5EF4-FFF2-40B4-BE49-F238E27FC236}">
                  <a16:creationId xmlns:a16="http://schemas.microsoft.com/office/drawing/2014/main" id="{1C20C70C-3588-400A-AB9B-D4EB58765282}"/>
                </a:ext>
              </a:extLst>
            </p:cNvPr>
            <p:cNvSpPr txBox="1"/>
            <p:nvPr/>
          </p:nvSpPr>
          <p:spPr>
            <a:xfrm>
              <a:off x="0" y="3887368"/>
              <a:ext cx="68209" cy="32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+mj-lt"/>
                </a:rPr>
                <a:t> </a:t>
              </a:r>
            </a:p>
          </p:txBody>
        </p:sp>
        <p:grpSp>
          <p:nvGrpSpPr>
            <p:cNvPr id="80" name="Group 21">
              <a:extLst>
                <a:ext uri="{FF2B5EF4-FFF2-40B4-BE49-F238E27FC236}">
                  <a16:creationId xmlns:a16="http://schemas.microsoft.com/office/drawing/2014/main" id="{050CFDFC-C1AE-499A-9FDF-4E1E776AB9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209" y="0"/>
              <a:ext cx="5683309" cy="4435525"/>
              <a:chOff x="0" y="0"/>
              <a:chExt cx="8465485" cy="6606868"/>
            </a:xfrm>
          </p:grpSpPr>
          <p:sp>
            <p:nvSpPr>
              <p:cNvPr id="81" name="Freeform 22">
                <a:extLst>
                  <a:ext uri="{FF2B5EF4-FFF2-40B4-BE49-F238E27FC236}">
                    <a16:creationId xmlns:a16="http://schemas.microsoft.com/office/drawing/2014/main" id="{B5503FF1-A72C-4897-BACE-98119FFBACB6}"/>
                  </a:ext>
                </a:extLst>
              </p:cNvPr>
              <p:cNvSpPr/>
              <p:nvPr/>
            </p:nvSpPr>
            <p:spPr>
              <a:xfrm>
                <a:off x="0" y="0"/>
                <a:ext cx="7413650" cy="1046088"/>
              </a:xfrm>
              <a:custGeom>
                <a:avLst/>
                <a:gdLst/>
                <a:ahLst/>
                <a:cxnLst/>
                <a:rect l="l" t="t" r="r" b="b"/>
                <a:pathLst>
                  <a:path w="7413650" h="1046088">
                    <a:moveTo>
                      <a:pt x="0" y="0"/>
                    </a:moveTo>
                    <a:lnTo>
                      <a:pt x="7329963" y="0"/>
                    </a:lnTo>
                    <a:cubicBezTo>
                      <a:pt x="7352158" y="0"/>
                      <a:pt x="7373444" y="8817"/>
                      <a:pt x="7389138" y="24511"/>
                    </a:cubicBezTo>
                    <a:cubicBezTo>
                      <a:pt x="7404833" y="40206"/>
                      <a:pt x="7413650" y="61492"/>
                      <a:pt x="7413650" y="83687"/>
                    </a:cubicBezTo>
                    <a:lnTo>
                      <a:pt x="7413650" y="962400"/>
                    </a:lnTo>
                    <a:cubicBezTo>
                      <a:pt x="7413650" y="984596"/>
                      <a:pt x="7404833" y="1005882"/>
                      <a:pt x="7389138" y="1021576"/>
                    </a:cubicBezTo>
                    <a:cubicBezTo>
                      <a:pt x="7373444" y="1037271"/>
                      <a:pt x="7352158" y="1046088"/>
                      <a:pt x="7329963" y="1046088"/>
                    </a:cubicBezTo>
                    <a:lnTo>
                      <a:pt x="0" y="1046088"/>
                    </a:lnTo>
                    <a:close/>
                  </a:path>
                </a:pathLst>
              </a:custGeom>
              <a:solidFill>
                <a:srgbClr val="38B5E6"/>
              </a:solidFill>
            </p:spPr>
          </p:sp>
          <p:sp>
            <p:nvSpPr>
              <p:cNvPr id="82" name="Freeform 23">
                <a:extLst>
                  <a:ext uri="{FF2B5EF4-FFF2-40B4-BE49-F238E27FC236}">
                    <a16:creationId xmlns:a16="http://schemas.microsoft.com/office/drawing/2014/main" id="{B1E2AC5F-4F2A-4620-854C-FB022196837A}"/>
                  </a:ext>
                </a:extLst>
              </p:cNvPr>
              <p:cNvSpPr/>
              <p:nvPr/>
            </p:nvSpPr>
            <p:spPr>
              <a:xfrm>
                <a:off x="0" y="1112156"/>
                <a:ext cx="5508915" cy="1046088"/>
              </a:xfrm>
              <a:custGeom>
                <a:avLst/>
                <a:gdLst/>
                <a:ahLst/>
                <a:cxnLst/>
                <a:rect l="l" t="t" r="r" b="b"/>
                <a:pathLst>
                  <a:path w="5508915" h="1046088">
                    <a:moveTo>
                      <a:pt x="0" y="0"/>
                    </a:moveTo>
                    <a:lnTo>
                      <a:pt x="5425228" y="0"/>
                    </a:lnTo>
                    <a:cubicBezTo>
                      <a:pt x="5447423" y="0"/>
                      <a:pt x="5468710" y="8817"/>
                      <a:pt x="5484404" y="24511"/>
                    </a:cubicBezTo>
                    <a:cubicBezTo>
                      <a:pt x="5500098" y="40206"/>
                      <a:pt x="5508915" y="61492"/>
                      <a:pt x="5508915" y="83687"/>
                    </a:cubicBezTo>
                    <a:lnTo>
                      <a:pt x="5508915" y="962401"/>
                    </a:lnTo>
                    <a:cubicBezTo>
                      <a:pt x="5508915" y="984596"/>
                      <a:pt x="5500098" y="1005882"/>
                      <a:pt x="5484404" y="1021576"/>
                    </a:cubicBezTo>
                    <a:cubicBezTo>
                      <a:pt x="5468710" y="1037271"/>
                      <a:pt x="5447423" y="1046088"/>
                      <a:pt x="5425228" y="1046088"/>
                    </a:cubicBezTo>
                    <a:lnTo>
                      <a:pt x="0" y="1046088"/>
                    </a:lnTo>
                    <a:close/>
                  </a:path>
                </a:pathLst>
              </a:custGeom>
              <a:solidFill>
                <a:srgbClr val="46A2E3"/>
              </a:solidFill>
            </p:spPr>
          </p:sp>
          <p:sp>
            <p:nvSpPr>
              <p:cNvPr id="83" name="Freeform 24">
                <a:extLst>
                  <a:ext uri="{FF2B5EF4-FFF2-40B4-BE49-F238E27FC236}">
                    <a16:creationId xmlns:a16="http://schemas.microsoft.com/office/drawing/2014/main" id="{BA619C84-80E3-4DB1-A26C-0217C69E9A19}"/>
                  </a:ext>
                </a:extLst>
              </p:cNvPr>
              <p:cNvSpPr/>
              <p:nvPr/>
            </p:nvSpPr>
            <p:spPr>
              <a:xfrm>
                <a:off x="0" y="2224312"/>
                <a:ext cx="3392544" cy="1046088"/>
              </a:xfrm>
              <a:custGeom>
                <a:avLst/>
                <a:gdLst/>
                <a:ahLst/>
                <a:cxnLst/>
                <a:rect l="l" t="t" r="r" b="b"/>
                <a:pathLst>
                  <a:path w="3392544" h="1046088">
                    <a:moveTo>
                      <a:pt x="0" y="0"/>
                    </a:moveTo>
                    <a:lnTo>
                      <a:pt x="3308857" y="0"/>
                    </a:lnTo>
                    <a:cubicBezTo>
                      <a:pt x="3331052" y="0"/>
                      <a:pt x="3352338" y="8817"/>
                      <a:pt x="3368033" y="24512"/>
                    </a:cubicBezTo>
                    <a:cubicBezTo>
                      <a:pt x="3383727" y="40206"/>
                      <a:pt x="3392544" y="61492"/>
                      <a:pt x="3392544" y="83687"/>
                    </a:cubicBezTo>
                    <a:lnTo>
                      <a:pt x="3392544" y="962401"/>
                    </a:lnTo>
                    <a:cubicBezTo>
                      <a:pt x="3392544" y="984596"/>
                      <a:pt x="3383727" y="1005882"/>
                      <a:pt x="3368033" y="1021577"/>
                    </a:cubicBezTo>
                    <a:cubicBezTo>
                      <a:pt x="3352338" y="1037271"/>
                      <a:pt x="3331052" y="1046088"/>
                      <a:pt x="3308857" y="1046088"/>
                    </a:cubicBezTo>
                    <a:lnTo>
                      <a:pt x="0" y="1046088"/>
                    </a:lnTo>
                    <a:close/>
                  </a:path>
                </a:pathLst>
              </a:custGeom>
              <a:solidFill>
                <a:srgbClr val="5B8DD9"/>
              </a:solidFill>
            </p:spPr>
          </p:sp>
          <p:sp>
            <p:nvSpPr>
              <p:cNvPr id="84" name="Freeform 25">
                <a:extLst>
                  <a:ext uri="{FF2B5EF4-FFF2-40B4-BE49-F238E27FC236}">
                    <a16:creationId xmlns:a16="http://schemas.microsoft.com/office/drawing/2014/main" id="{6B54D3B6-9CA0-47A8-B488-756CB7F98FA3}"/>
                  </a:ext>
                </a:extLst>
              </p:cNvPr>
              <p:cNvSpPr/>
              <p:nvPr/>
            </p:nvSpPr>
            <p:spPr>
              <a:xfrm>
                <a:off x="0" y="3336468"/>
                <a:ext cx="2969270" cy="1046088"/>
              </a:xfrm>
              <a:custGeom>
                <a:avLst/>
                <a:gdLst/>
                <a:ahLst/>
                <a:cxnLst/>
                <a:rect l="l" t="t" r="r" b="b"/>
                <a:pathLst>
                  <a:path w="2969270" h="1046088">
                    <a:moveTo>
                      <a:pt x="0" y="0"/>
                    </a:moveTo>
                    <a:lnTo>
                      <a:pt x="2885583" y="0"/>
                    </a:lnTo>
                    <a:cubicBezTo>
                      <a:pt x="2907778" y="0"/>
                      <a:pt x="2929064" y="8817"/>
                      <a:pt x="2944758" y="24512"/>
                    </a:cubicBezTo>
                    <a:cubicBezTo>
                      <a:pt x="2960453" y="40206"/>
                      <a:pt x="2969270" y="61492"/>
                      <a:pt x="2969270" y="83688"/>
                    </a:cubicBezTo>
                    <a:lnTo>
                      <a:pt x="2969270" y="962401"/>
                    </a:lnTo>
                    <a:cubicBezTo>
                      <a:pt x="2969270" y="984596"/>
                      <a:pt x="2960453" y="1005882"/>
                      <a:pt x="2944758" y="1021577"/>
                    </a:cubicBezTo>
                    <a:cubicBezTo>
                      <a:pt x="2929064" y="1037271"/>
                      <a:pt x="2907778" y="1046088"/>
                      <a:pt x="2885583" y="1046088"/>
                    </a:cubicBezTo>
                    <a:lnTo>
                      <a:pt x="0" y="1046088"/>
                    </a:lnTo>
                    <a:close/>
                  </a:path>
                </a:pathLst>
              </a:custGeom>
              <a:solidFill>
                <a:srgbClr val="6F78CA"/>
              </a:solidFill>
            </p:spPr>
          </p:sp>
          <p:sp>
            <p:nvSpPr>
              <p:cNvPr id="85" name="Freeform 26">
                <a:extLst>
                  <a:ext uri="{FF2B5EF4-FFF2-40B4-BE49-F238E27FC236}">
                    <a16:creationId xmlns:a16="http://schemas.microsoft.com/office/drawing/2014/main" id="{D369B35A-7261-4B40-8B93-0A7298CCD6F2}"/>
                  </a:ext>
                </a:extLst>
              </p:cNvPr>
              <p:cNvSpPr/>
              <p:nvPr/>
            </p:nvSpPr>
            <p:spPr>
              <a:xfrm>
                <a:off x="0" y="4448625"/>
                <a:ext cx="1276173" cy="1046088"/>
              </a:xfrm>
              <a:custGeom>
                <a:avLst/>
                <a:gdLst/>
                <a:ahLst/>
                <a:cxnLst/>
                <a:rect l="l" t="t" r="r" b="b"/>
                <a:pathLst>
                  <a:path w="1276173" h="1046088">
                    <a:moveTo>
                      <a:pt x="0" y="0"/>
                    </a:moveTo>
                    <a:lnTo>
                      <a:pt x="1192486" y="0"/>
                    </a:lnTo>
                    <a:cubicBezTo>
                      <a:pt x="1214681" y="0"/>
                      <a:pt x="1235967" y="8816"/>
                      <a:pt x="1251661" y="24511"/>
                    </a:cubicBezTo>
                    <a:cubicBezTo>
                      <a:pt x="1267356" y="40205"/>
                      <a:pt x="1276173" y="61492"/>
                      <a:pt x="1276173" y="83687"/>
                    </a:cubicBezTo>
                    <a:lnTo>
                      <a:pt x="1276173" y="962400"/>
                    </a:lnTo>
                    <a:cubicBezTo>
                      <a:pt x="1276173" y="984595"/>
                      <a:pt x="1267356" y="1005882"/>
                      <a:pt x="1251661" y="1021576"/>
                    </a:cubicBezTo>
                    <a:cubicBezTo>
                      <a:pt x="1235967" y="1037270"/>
                      <a:pt x="1214681" y="1046087"/>
                      <a:pt x="1192486" y="1046087"/>
                    </a:cubicBezTo>
                    <a:lnTo>
                      <a:pt x="0" y="1046087"/>
                    </a:lnTo>
                    <a:close/>
                  </a:path>
                </a:pathLst>
              </a:custGeom>
              <a:solidFill>
                <a:srgbClr val="7F61B4"/>
              </a:solidFill>
            </p:spPr>
          </p:sp>
          <p:sp>
            <p:nvSpPr>
              <p:cNvPr id="86" name="Freeform 27">
                <a:extLst>
                  <a:ext uri="{FF2B5EF4-FFF2-40B4-BE49-F238E27FC236}">
                    <a16:creationId xmlns:a16="http://schemas.microsoft.com/office/drawing/2014/main" id="{CB9B4A79-3E9F-48BA-88AD-2D61A7106622}"/>
                  </a:ext>
                </a:extLst>
              </p:cNvPr>
              <p:cNvSpPr/>
              <p:nvPr/>
            </p:nvSpPr>
            <p:spPr>
              <a:xfrm>
                <a:off x="0" y="5560781"/>
                <a:ext cx="641261" cy="1046088"/>
              </a:xfrm>
              <a:custGeom>
                <a:avLst/>
                <a:gdLst/>
                <a:ahLst/>
                <a:cxnLst/>
                <a:rect l="l" t="t" r="r" b="b"/>
                <a:pathLst>
                  <a:path w="641261" h="1046088">
                    <a:moveTo>
                      <a:pt x="0" y="0"/>
                    </a:moveTo>
                    <a:lnTo>
                      <a:pt x="557574" y="0"/>
                    </a:lnTo>
                    <a:cubicBezTo>
                      <a:pt x="603793" y="0"/>
                      <a:pt x="641261" y="37468"/>
                      <a:pt x="641261" y="83687"/>
                    </a:cubicBezTo>
                    <a:lnTo>
                      <a:pt x="641261" y="962401"/>
                    </a:lnTo>
                    <a:cubicBezTo>
                      <a:pt x="641261" y="984596"/>
                      <a:pt x="632444" y="1005882"/>
                      <a:pt x="616750" y="1021576"/>
                    </a:cubicBezTo>
                    <a:cubicBezTo>
                      <a:pt x="601056" y="1037271"/>
                      <a:pt x="579770" y="1046088"/>
                      <a:pt x="557574" y="1046088"/>
                    </a:cubicBezTo>
                    <a:lnTo>
                      <a:pt x="0" y="1046088"/>
                    </a:lnTo>
                    <a:close/>
                  </a:path>
                </a:pathLst>
              </a:custGeom>
              <a:solidFill>
                <a:srgbClr val="894998"/>
              </a:solidFill>
            </p:spPr>
          </p:sp>
        </p:grpSp>
      </p:grpSp>
      <p:sp>
        <p:nvSpPr>
          <p:cNvPr id="2" name="TextBox 31">
            <a:extLst>
              <a:ext uri="{FF2B5EF4-FFF2-40B4-BE49-F238E27FC236}">
                <a16:creationId xmlns:a16="http://schemas.microsoft.com/office/drawing/2014/main" id="{6871182B-35E4-4A2B-9332-9067BBBCBA43}"/>
              </a:ext>
            </a:extLst>
          </p:cNvPr>
          <p:cNvSpPr txBox="1"/>
          <p:nvPr/>
        </p:nvSpPr>
        <p:spPr>
          <a:xfrm>
            <a:off x="2709224" y="2819167"/>
            <a:ext cx="3117743" cy="346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I am more likely to visit destinations that require the use of face masks in public</a:t>
            </a:r>
          </a:p>
        </p:txBody>
      </p:sp>
      <p:sp>
        <p:nvSpPr>
          <p:cNvPr id="3" name="TextBox 32">
            <a:extLst>
              <a:ext uri="{FF2B5EF4-FFF2-40B4-BE49-F238E27FC236}">
                <a16:creationId xmlns:a16="http://schemas.microsoft.com/office/drawing/2014/main" id="{28AC5639-536A-489B-888C-0ACF4FB73A53}"/>
              </a:ext>
            </a:extLst>
          </p:cNvPr>
          <p:cNvSpPr txBox="1"/>
          <p:nvPr/>
        </p:nvSpPr>
        <p:spPr>
          <a:xfrm>
            <a:off x="2381249" y="3369088"/>
            <a:ext cx="3445717" cy="34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Face mask requirements have no influence on my destination choice</a:t>
            </a:r>
          </a:p>
        </p:txBody>
      </p:sp>
      <p:sp>
        <p:nvSpPr>
          <p:cNvPr id="4" name="TextBox 33">
            <a:extLst>
              <a:ext uri="{FF2B5EF4-FFF2-40B4-BE49-F238E27FC236}">
                <a16:creationId xmlns:a16="http://schemas.microsoft.com/office/drawing/2014/main" id="{F7D4E65F-BE7B-43BC-B112-A687D4012BD6}"/>
              </a:ext>
            </a:extLst>
          </p:cNvPr>
          <p:cNvSpPr txBox="1"/>
          <p:nvPr/>
        </p:nvSpPr>
        <p:spPr>
          <a:xfrm>
            <a:off x="2381250" y="4991818"/>
            <a:ext cx="3445717" cy="34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I will not visit destinations that require the use of face masks in public</a:t>
            </a:r>
          </a:p>
        </p:txBody>
      </p:sp>
      <p:sp>
        <p:nvSpPr>
          <p:cNvPr id="5" name="TextBox 34">
            <a:extLst>
              <a:ext uri="{FF2B5EF4-FFF2-40B4-BE49-F238E27FC236}">
                <a16:creationId xmlns:a16="http://schemas.microsoft.com/office/drawing/2014/main" id="{4C1AB653-4D96-4936-927B-6F13ECC55213}"/>
              </a:ext>
            </a:extLst>
          </p:cNvPr>
          <p:cNvSpPr txBox="1"/>
          <p:nvPr/>
        </p:nvSpPr>
        <p:spPr>
          <a:xfrm>
            <a:off x="1851976" y="4023400"/>
            <a:ext cx="3974990" cy="128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Not sure/undecided</a:t>
            </a:r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F12F147E-BB7D-4E79-8C98-98ABE9C21038}"/>
              </a:ext>
            </a:extLst>
          </p:cNvPr>
          <p:cNvSpPr txBox="1"/>
          <p:nvPr/>
        </p:nvSpPr>
        <p:spPr>
          <a:xfrm>
            <a:off x="2566350" y="2275877"/>
            <a:ext cx="3293177" cy="346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I will only visit destinations that require the use of face masks in public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DA7375FD-4FD7-4A4C-B679-0B83FABB2F04}"/>
              </a:ext>
            </a:extLst>
          </p:cNvPr>
          <p:cNvSpPr txBox="1"/>
          <p:nvPr/>
        </p:nvSpPr>
        <p:spPr>
          <a:xfrm>
            <a:off x="2709223" y="4428527"/>
            <a:ext cx="3117743" cy="346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I am less likely to visit destinations that require the use of face masks in public</a:t>
            </a:r>
          </a:p>
        </p:txBody>
      </p:sp>
      <p:sp>
        <p:nvSpPr>
          <p:cNvPr id="8" name="TextBox 37">
            <a:extLst>
              <a:ext uri="{FF2B5EF4-FFF2-40B4-BE49-F238E27FC236}">
                <a16:creationId xmlns:a16="http://schemas.microsoft.com/office/drawing/2014/main" id="{8EB93177-0D25-47BB-8561-FD64C6EC0197}"/>
              </a:ext>
            </a:extLst>
          </p:cNvPr>
          <p:cNvSpPr txBox="1"/>
          <p:nvPr/>
        </p:nvSpPr>
        <p:spPr>
          <a:xfrm>
            <a:off x="8272552" y="6315947"/>
            <a:ext cx="3100171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i="1" dirty="0">
                <a:solidFill>
                  <a:srgbClr val="000000"/>
                </a:solidFill>
                <a:latin typeface="+mj-lt"/>
              </a:rPr>
              <a:t>*In public where social distancing is not possible</a:t>
            </a:r>
          </a:p>
        </p:txBody>
      </p:sp>
    </p:spTree>
    <p:extLst>
      <p:ext uri="{BB962C8B-B14F-4D97-AF65-F5344CB8AC3E}">
        <p14:creationId xmlns:p14="http://schemas.microsoft.com/office/powerpoint/2010/main" val="2107084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EBB04-6FE4-42C0-8219-6D6CD2888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51819"/>
          </a:xfrm>
        </p:spPr>
        <p:txBody>
          <a:bodyPr anchor="b">
            <a:normAutofit/>
          </a:bodyPr>
          <a:lstStyle/>
          <a:p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Leadership Alliance COVID-19 Economic Response, Recovery &amp; Resiliency Task Force Community Update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175D4-DF74-48E7-9184-23579A70B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622" y="5006151"/>
            <a:ext cx="7187529" cy="768116"/>
          </a:xfrm>
        </p:spPr>
        <p:txBody>
          <a:bodyPr anchor="t">
            <a:normAutofit fontScale="25000" lnSpcReduction="20000"/>
          </a:bodyPr>
          <a:lstStyle/>
          <a:p>
            <a:endParaRPr lang="en-US" sz="600" b="1" dirty="0">
              <a:solidFill>
                <a:schemeClr val="accent1"/>
              </a:solidFill>
              <a:latin typeface="Gotham Book" pitchFamily="50" charset="0"/>
            </a:endParaRPr>
          </a:p>
          <a:p>
            <a:endParaRPr lang="en-US" sz="600" b="1" dirty="0">
              <a:solidFill>
                <a:schemeClr val="accent1"/>
              </a:solidFill>
              <a:latin typeface="Gotham Book" pitchFamily="50" charset="0"/>
            </a:endParaRPr>
          </a:p>
          <a:p>
            <a:endParaRPr lang="en-US" sz="600" b="1" dirty="0">
              <a:solidFill>
                <a:schemeClr val="accent1"/>
              </a:solidFill>
              <a:latin typeface="Gotham Book" pitchFamily="50" charset="0"/>
            </a:endParaRPr>
          </a:p>
          <a:p>
            <a:r>
              <a:rPr lang="en-US" sz="6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23, 2020</a:t>
            </a:r>
          </a:p>
          <a:p>
            <a:endParaRPr lang="en-US" sz="600" b="1" dirty="0">
              <a:solidFill>
                <a:schemeClr val="accent1"/>
              </a:solidFill>
              <a:latin typeface="Gotham Book" pitchFamily="50" charset="0"/>
            </a:endParaRPr>
          </a:p>
          <a:p>
            <a:endParaRPr lang="en-US" sz="600" b="1" dirty="0">
              <a:solidFill>
                <a:schemeClr val="accent1"/>
              </a:solidFill>
              <a:latin typeface="Gotham Book" pitchFamily="50" charset="0"/>
            </a:endParaRPr>
          </a:p>
          <a:p>
            <a:endParaRPr lang="en-US" sz="600" b="1" dirty="0">
              <a:solidFill>
                <a:schemeClr val="accent1"/>
              </a:solidFill>
              <a:latin typeface="Gotham Book" pitchFamily="50" charset="0"/>
            </a:endParaRPr>
          </a:p>
          <a:p>
            <a:endParaRPr lang="en-US" sz="600" b="1" dirty="0">
              <a:solidFill>
                <a:schemeClr val="accent1"/>
              </a:solidFill>
              <a:latin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2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F376-1640-415C-9824-69D4516D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Economic Update – “Great Pause”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7D607-53F7-481D-BFD9-D1F9384AA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Q2 data is starting to come live</a:t>
            </a:r>
          </a:p>
          <a:p>
            <a:r>
              <a:rPr lang="en-US" dirty="0"/>
              <a:t>Economy bottomed out in May, started to rebound in June</a:t>
            </a:r>
          </a:p>
          <a:p>
            <a:r>
              <a:rPr lang="en-US" dirty="0"/>
              <a:t>Rebound will not be enough to prevent a recession of historical depth</a:t>
            </a:r>
          </a:p>
          <a:p>
            <a:r>
              <a:rPr lang="en-US" dirty="0"/>
              <a:t>Q1 growth was -5%; Q2 will be substantially deeper</a:t>
            </a:r>
          </a:p>
          <a:p>
            <a:r>
              <a:rPr lang="en-US" dirty="0"/>
              <a:t>Average Estimates vary from -30% to -50% (all record setting); Avg ~-34%</a:t>
            </a:r>
          </a:p>
          <a:p>
            <a:r>
              <a:rPr lang="en-US" dirty="0"/>
              <a:t>Max growth forecast is -12.1%; Min growth is -53%</a:t>
            </a:r>
          </a:p>
          <a:p>
            <a:r>
              <a:rPr lang="en-US" dirty="0"/>
              <a:t>Estimates improved a little, but will probably decline again with infection rates increasing across the 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C7E53C-B47E-4769-B56E-A4906B033BB3}"/>
              </a:ext>
            </a:extLst>
          </p:cNvPr>
          <p:cNvSpPr txBox="1"/>
          <p:nvPr/>
        </p:nvSpPr>
        <p:spPr>
          <a:xfrm>
            <a:off x="3977640" y="5984748"/>
            <a:ext cx="26196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US Chamber of Commerce and others</a:t>
            </a:r>
          </a:p>
        </p:txBody>
      </p:sp>
    </p:spTree>
    <p:extLst>
      <p:ext uri="{BB962C8B-B14F-4D97-AF65-F5344CB8AC3E}">
        <p14:creationId xmlns:p14="http://schemas.microsoft.com/office/powerpoint/2010/main" val="223305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F376-1640-415C-9824-69D4516D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Economic Update – “Great Pause”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48746-4AC8-44AE-8097-FC02E5609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843" y="1192739"/>
            <a:ext cx="8052884" cy="447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9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F376-1640-415C-9824-69D4516D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Economic Update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7D607-53F7-481D-BFD9-D1F9384AA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Recession </a:t>
            </a:r>
            <a:r>
              <a:rPr lang="en-US" i="1" dirty="0"/>
              <a:t>should</a:t>
            </a:r>
            <a:r>
              <a:rPr lang="en-US" dirty="0"/>
              <a:t> end in Q3 as economy continues to reopen, but this can be affected by new shutdowns</a:t>
            </a:r>
          </a:p>
          <a:p>
            <a:r>
              <a:rPr lang="en-US" dirty="0"/>
              <a:t>Some forecasts have a 23% growth in Q3; then tapers to 9% in Q4</a:t>
            </a:r>
          </a:p>
          <a:p>
            <a:r>
              <a:rPr lang="en-US" dirty="0"/>
              <a:t>Not enough to prevent the economy to contract for 2020</a:t>
            </a:r>
          </a:p>
          <a:p>
            <a:r>
              <a:rPr lang="en-US" dirty="0"/>
              <a:t>Could take at least until mid-2021 to return to it’s size at the end of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0153D-0725-4733-92FE-71C784F0E467}"/>
              </a:ext>
            </a:extLst>
          </p:cNvPr>
          <p:cNvSpPr txBox="1"/>
          <p:nvPr/>
        </p:nvSpPr>
        <p:spPr>
          <a:xfrm>
            <a:off x="3977640" y="5984748"/>
            <a:ext cx="26196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US Chamber of Commerce and others</a:t>
            </a:r>
          </a:p>
        </p:txBody>
      </p:sp>
    </p:spTree>
    <p:extLst>
      <p:ext uri="{BB962C8B-B14F-4D97-AF65-F5344CB8AC3E}">
        <p14:creationId xmlns:p14="http://schemas.microsoft.com/office/powerpoint/2010/main" val="138955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F376-1640-415C-9824-69D4516D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Economic Update cont.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2ABC0A-972B-4007-B0EF-454E391C8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888" y="995160"/>
            <a:ext cx="8332394" cy="48676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1D4ED-A941-485C-83D2-200BC0817C3C}"/>
              </a:ext>
            </a:extLst>
          </p:cNvPr>
          <p:cNvSpPr txBox="1"/>
          <p:nvPr/>
        </p:nvSpPr>
        <p:spPr>
          <a:xfrm>
            <a:off x="3977640" y="5984748"/>
            <a:ext cx="26196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US Chamber of Commerce and others</a:t>
            </a:r>
          </a:p>
        </p:txBody>
      </p:sp>
    </p:spTree>
    <p:extLst>
      <p:ext uri="{BB962C8B-B14F-4D97-AF65-F5344CB8AC3E}">
        <p14:creationId xmlns:p14="http://schemas.microsoft.com/office/powerpoint/2010/main" val="6922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D02C-D1C3-46C2-8ECB-A0BF371B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Economic Data – </a:t>
            </a:r>
            <a:br>
              <a:rPr lang="en-US" dirty="0"/>
            </a:br>
            <a:r>
              <a:rPr lang="en-US" dirty="0"/>
              <a:t>Consumer Spending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2910AA-487F-4C8C-858E-1E70458F5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679" y="864108"/>
            <a:ext cx="8132235" cy="5120640"/>
          </a:xfrm>
        </p:spPr>
        <p:txBody>
          <a:bodyPr/>
          <a:lstStyle/>
          <a:p>
            <a:r>
              <a:rPr lang="en-US" dirty="0"/>
              <a:t>Bottomed out in March, but has seen moderate positive growth since, but much of this has remained stagnant since May</a:t>
            </a:r>
          </a:p>
          <a:p>
            <a:r>
              <a:rPr lang="en-US" dirty="0"/>
              <a:t>Study was conducted by economists at the University of Chicago</a:t>
            </a:r>
          </a:p>
          <a:p>
            <a:r>
              <a:rPr lang="en-US" dirty="0"/>
              <a:t>Found that only 7% of the consumer spending behavior in recent months can be attributed by state mandated lockdowns</a:t>
            </a:r>
          </a:p>
          <a:p>
            <a:r>
              <a:rPr lang="en-US" dirty="0"/>
              <a:t>Vast majority is due to consumer aversion to social interaction</a:t>
            </a:r>
          </a:p>
          <a:p>
            <a:r>
              <a:rPr lang="en-US" dirty="0"/>
              <a:t>In other words, most people would have avoided restaurants and theatres even if they were home.</a:t>
            </a:r>
          </a:p>
          <a:p>
            <a:r>
              <a:rPr lang="en-US" dirty="0"/>
              <a:t>This study was conducted by using high-frequency mobility data, comparing the experiences of consumers in locations with sever lockdowns to those with no or limited lockdowns</a:t>
            </a:r>
          </a:p>
          <a:p>
            <a:r>
              <a:rPr lang="en-US" dirty="0"/>
              <a:t>Study did not find a significant different between the two</a:t>
            </a:r>
          </a:p>
        </p:txBody>
      </p:sp>
    </p:spTree>
    <p:extLst>
      <p:ext uri="{BB962C8B-B14F-4D97-AF65-F5344CB8AC3E}">
        <p14:creationId xmlns:p14="http://schemas.microsoft.com/office/powerpoint/2010/main" val="417629652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2714</Words>
  <Application>Microsoft Office PowerPoint</Application>
  <PresentationFormat>Widescreen</PresentationFormat>
  <Paragraphs>620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Arial Black</vt:lpstr>
      <vt:lpstr>Calibri</vt:lpstr>
      <vt:lpstr>Gotham Book</vt:lpstr>
      <vt:lpstr>Wingdings 2</vt:lpstr>
      <vt:lpstr>Frame</vt:lpstr>
      <vt:lpstr>Leadership Alliance COVID-19 Economic Response, Recovery &amp; Resiliency Task Force Community Update</vt:lpstr>
      <vt:lpstr>Leadership Alliance  The informal merger of The Agency and the Greater Binghamton Chamber of Commerce (November 2019) </vt:lpstr>
      <vt:lpstr>What is the Task Force?</vt:lpstr>
      <vt:lpstr>Business &amp; Economic Continuity Workgroup</vt:lpstr>
      <vt:lpstr>Economic Update – “Great Pause”</vt:lpstr>
      <vt:lpstr>Economic Update – “Great Pause”</vt:lpstr>
      <vt:lpstr>Economic Update cont.</vt:lpstr>
      <vt:lpstr>Economic Update cont.</vt:lpstr>
      <vt:lpstr>Economic Data –  Consumer Spending</vt:lpstr>
      <vt:lpstr>Economic Data –  Consumer Spending</vt:lpstr>
      <vt:lpstr>Economic Data  –  NYS Data</vt:lpstr>
      <vt:lpstr>SBA – PPP Loan Update</vt:lpstr>
      <vt:lpstr>Local Emergency Loan Update</vt:lpstr>
      <vt:lpstr>Real Estate  -  Residential</vt:lpstr>
      <vt:lpstr>Real Estate  -  Commercial</vt:lpstr>
      <vt:lpstr>Real Estate  -  Commercial Good News!</vt:lpstr>
      <vt:lpstr>Economic Data  –  Looking Forward</vt:lpstr>
      <vt:lpstr>Workforce Retention &amp; Talent Attraction Workgroup</vt:lpstr>
      <vt:lpstr>Broome County Unemployment Claims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 Market Profile  Nonfarm Employment  BINGHAMTON MSA  June 2020, May 2020, June 2019</vt:lpstr>
      <vt:lpstr>PowerPoint Presentation</vt:lpstr>
      <vt:lpstr>PowerPoint Presentation</vt:lpstr>
      <vt:lpstr>PowerPoint Presentation</vt:lpstr>
      <vt:lpstr>PowerPoint Presentation</vt:lpstr>
      <vt:lpstr>Interesting Data:  Back to Work</vt:lpstr>
      <vt:lpstr>Next Steps…</vt:lpstr>
      <vt:lpstr>Tourism &amp; Quality of Life Workgroup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Travel Sentiment Study – U.S. National Sample</vt:lpstr>
      <vt:lpstr>PowerPoint Presentation</vt:lpstr>
      <vt:lpstr>PowerPoint Presentation</vt:lpstr>
      <vt:lpstr>PowerPoint Presentation</vt:lpstr>
      <vt:lpstr>Leadership Alliance COVID-19 Economic Response, Recovery &amp; Resiliency Task Force Community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Alliance COVID-19 Economic Response, Recovery &amp; Resiliency Task Force Community Update</dc:title>
  <dc:creator>Colleen Shanahan</dc:creator>
  <cp:lastModifiedBy>Colleen Shanahan</cp:lastModifiedBy>
  <cp:revision>40</cp:revision>
  <dcterms:created xsi:type="dcterms:W3CDTF">2020-06-04T20:15:28Z</dcterms:created>
  <dcterms:modified xsi:type="dcterms:W3CDTF">2020-07-22T15:41:10Z</dcterms:modified>
</cp:coreProperties>
</file>